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97" r:id="rId3"/>
    <p:sldId id="298" r:id="rId4"/>
    <p:sldId id="299" r:id="rId5"/>
    <p:sldId id="355" r:id="rId6"/>
    <p:sldId id="356" r:id="rId7"/>
    <p:sldId id="357" r:id="rId8"/>
    <p:sldId id="358" r:id="rId9"/>
    <p:sldId id="361" r:id="rId10"/>
    <p:sldId id="360" r:id="rId11"/>
    <p:sldId id="362" r:id="rId12"/>
    <p:sldId id="363" r:id="rId13"/>
    <p:sldId id="364" r:id="rId14"/>
    <p:sldId id="365" r:id="rId15"/>
    <p:sldId id="366" r:id="rId16"/>
    <p:sldId id="367" r:id="rId17"/>
    <p:sldId id="308" r:id="rId18"/>
    <p:sldId id="26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130" autoAdjust="0"/>
  </p:normalViewPr>
  <p:slideViewPr>
    <p:cSldViewPr snapToGrid="0">
      <p:cViewPr varScale="1">
        <p:scale>
          <a:sx n="122" d="100"/>
          <a:sy n="122" d="100"/>
        </p:scale>
        <p:origin x="114"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C06BE-86BB-42EF-869A-75100D747BFD}" type="datetimeFigureOut">
              <a:rPr lang="en-GB" smtClean="0"/>
              <a:t>13/10/2025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F279A5-D459-4AC5-B63F-863DCE08B719}" type="slidenum">
              <a:rPr lang="en-GB" smtClean="0"/>
              <a:t>‹#›</a:t>
            </a:fld>
            <a:endParaRPr lang="en-GB"/>
          </a:p>
        </p:txBody>
      </p:sp>
    </p:spTree>
    <p:extLst>
      <p:ext uri="{BB962C8B-B14F-4D97-AF65-F5344CB8AC3E}">
        <p14:creationId xmlns:p14="http://schemas.microsoft.com/office/powerpoint/2010/main" val="613752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619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B5F72-7A65-BE29-C51F-2F5DD3DDA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AED2AE-5174-3B27-0A2F-297A7C18B9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CF7A30-2221-EB0B-6F65-1EB74EFD08A7}"/>
              </a:ext>
            </a:extLst>
          </p:cNvPr>
          <p:cNvSpPr>
            <a:spLocks noGrp="1"/>
          </p:cNvSpPr>
          <p:nvPr>
            <p:ph type="body" idx="1"/>
          </p:nvPr>
        </p:nvSpPr>
        <p:spPr/>
        <p:txBody>
          <a:bodyPr/>
          <a:lstStyle/>
          <a:p>
            <a:r>
              <a:rPr lang="en-GB" b="0" dirty="0"/>
              <a:t>The utility of these methods lies also in the possibility of estimate the predicted functions of prototypical individuals that display meaningful and relevant combinations of predictor values. </a:t>
            </a:r>
          </a:p>
          <a:p>
            <a:r>
              <a:rPr lang="en-GB" b="0" dirty="0"/>
              <a:t>  The R scripts provide examples of how to estimate these functions</a:t>
            </a:r>
          </a:p>
        </p:txBody>
      </p:sp>
      <p:sp>
        <p:nvSpPr>
          <p:cNvPr id="4" name="Slide Number Placeholder 3">
            <a:extLst>
              <a:ext uri="{FF2B5EF4-FFF2-40B4-BE49-F238E27FC236}">
                <a16:creationId xmlns:a16="http://schemas.microsoft.com/office/drawing/2014/main" id="{DE93BB4D-B797-067E-EF69-611DE441BB69}"/>
              </a:ext>
            </a:extLst>
          </p:cNvPr>
          <p:cNvSpPr>
            <a:spLocks noGrp="1"/>
          </p:cNvSpPr>
          <p:nvPr>
            <p:ph type="sldNum" sz="quarter" idx="5"/>
          </p:nvPr>
        </p:nvSpPr>
        <p:spPr/>
        <p:txBody>
          <a:bodyPr/>
          <a:lstStyle/>
          <a:p>
            <a:fld id="{9FFE7074-E719-4A72-A131-51638B034415}" type="slidenum">
              <a:rPr lang="en-GB" smtClean="0"/>
              <a:t>10</a:t>
            </a:fld>
            <a:endParaRPr lang="en-GB"/>
          </a:p>
        </p:txBody>
      </p:sp>
    </p:spTree>
    <p:extLst>
      <p:ext uri="{BB962C8B-B14F-4D97-AF65-F5344CB8AC3E}">
        <p14:creationId xmlns:p14="http://schemas.microsoft.com/office/powerpoint/2010/main" val="2763229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C53DD-00B4-BAD7-13C1-8A2C1B51B9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CFFE5B-D721-45A5-F488-DF9ABA7350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5C08A6-46D6-DA3E-7939-61565E0555C8}"/>
              </a:ext>
            </a:extLst>
          </p:cNvPr>
          <p:cNvSpPr>
            <a:spLocks noGrp="1"/>
          </p:cNvSpPr>
          <p:nvPr>
            <p:ph type="body" idx="1"/>
          </p:nvPr>
        </p:nvSpPr>
        <p:spPr/>
        <p:txBody>
          <a:bodyPr/>
          <a:lstStyle/>
          <a:p>
            <a:r>
              <a:rPr lang="en-GB" b="0" dirty="0"/>
              <a:t>The utility of these methods lies also in the possibility of estimate the predicted functions of prototypical individuals that display meaningful and relevant combinations of predictor values. </a:t>
            </a:r>
          </a:p>
          <a:p>
            <a:r>
              <a:rPr lang="en-GB" b="0" dirty="0"/>
              <a:t>  The R scripts provide examples of how to estimate these functions</a:t>
            </a:r>
          </a:p>
        </p:txBody>
      </p:sp>
      <p:sp>
        <p:nvSpPr>
          <p:cNvPr id="4" name="Slide Number Placeholder 3">
            <a:extLst>
              <a:ext uri="{FF2B5EF4-FFF2-40B4-BE49-F238E27FC236}">
                <a16:creationId xmlns:a16="http://schemas.microsoft.com/office/drawing/2014/main" id="{287C9B85-0CF7-1814-DC66-32AFF2601C9C}"/>
              </a:ext>
            </a:extLst>
          </p:cNvPr>
          <p:cNvSpPr>
            <a:spLocks noGrp="1"/>
          </p:cNvSpPr>
          <p:nvPr>
            <p:ph type="sldNum" sz="quarter" idx="5"/>
          </p:nvPr>
        </p:nvSpPr>
        <p:spPr/>
        <p:txBody>
          <a:bodyPr/>
          <a:lstStyle/>
          <a:p>
            <a:fld id="{9FFE7074-E719-4A72-A131-51638B034415}" type="slidenum">
              <a:rPr lang="en-GB" smtClean="0"/>
              <a:t>11</a:t>
            </a:fld>
            <a:endParaRPr lang="en-GB"/>
          </a:p>
        </p:txBody>
      </p:sp>
    </p:spTree>
    <p:extLst>
      <p:ext uri="{BB962C8B-B14F-4D97-AF65-F5344CB8AC3E}">
        <p14:creationId xmlns:p14="http://schemas.microsoft.com/office/powerpoint/2010/main" val="120599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5A4C3-E62D-F460-5FAE-5C2C44BD2A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DC110D-CDEA-842C-08D6-AE84FA754D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407F93-17B3-6F9B-6AE6-BAD41E23730D}"/>
              </a:ext>
            </a:extLst>
          </p:cNvPr>
          <p:cNvSpPr>
            <a:spLocks noGrp="1"/>
          </p:cNvSpPr>
          <p:nvPr>
            <p:ph type="body" idx="1"/>
          </p:nvPr>
        </p:nvSpPr>
        <p:spPr/>
        <p:txBody>
          <a:bodyPr/>
          <a:lstStyle/>
          <a:p>
            <a:r>
              <a:rPr lang="en-GB" b="0" dirty="0"/>
              <a:t>There are other ways in which the Cox regression model may seem non-parametric: the model relies on the ordering of event occurrence. So even changing the time metric in uneven ways will not affect the results, as long as the order in which events occurred is maintained. </a:t>
            </a:r>
          </a:p>
          <a:p>
            <a:r>
              <a:rPr lang="en-GB" b="0" dirty="0"/>
              <a:t>  However, the model does make some assumptions, and here I remind them, expanding them for cases with more than one predictor</a:t>
            </a:r>
          </a:p>
          <a:p>
            <a:r>
              <a:rPr lang="en-GB" b="0" dirty="0"/>
              <a:t>The last one states that the distance between the log hazards functions of the different combinations of predictor values are identical across time intervals. This assumption may be tenable in many cases, but there are some cases where it may not be. </a:t>
            </a:r>
          </a:p>
          <a:p>
            <a:r>
              <a:rPr lang="en-GB" b="0" dirty="0"/>
              <a:t>  There may be cases where, for example, the effect in reducing risk of death is more pronounced in some periods. It is possible to test the assumption of constant distance, and relax it. </a:t>
            </a:r>
          </a:p>
        </p:txBody>
      </p:sp>
      <p:sp>
        <p:nvSpPr>
          <p:cNvPr id="4" name="Slide Number Placeholder 3">
            <a:extLst>
              <a:ext uri="{FF2B5EF4-FFF2-40B4-BE49-F238E27FC236}">
                <a16:creationId xmlns:a16="http://schemas.microsoft.com/office/drawing/2014/main" id="{DDD485EA-895F-3506-7A31-4C7BEAB45136}"/>
              </a:ext>
            </a:extLst>
          </p:cNvPr>
          <p:cNvSpPr>
            <a:spLocks noGrp="1"/>
          </p:cNvSpPr>
          <p:nvPr>
            <p:ph type="sldNum" sz="quarter" idx="5"/>
          </p:nvPr>
        </p:nvSpPr>
        <p:spPr/>
        <p:txBody>
          <a:bodyPr/>
          <a:lstStyle/>
          <a:p>
            <a:fld id="{9FFE7074-E719-4A72-A131-51638B034415}" type="slidenum">
              <a:rPr lang="en-GB" smtClean="0"/>
              <a:t>12</a:t>
            </a:fld>
            <a:endParaRPr lang="en-GB"/>
          </a:p>
        </p:txBody>
      </p:sp>
    </p:spTree>
    <p:extLst>
      <p:ext uri="{BB962C8B-B14F-4D97-AF65-F5344CB8AC3E}">
        <p14:creationId xmlns:p14="http://schemas.microsoft.com/office/powerpoint/2010/main" val="11201669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E5E3A-13A7-4934-DDCB-4E097C79E8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EA2FAF-8374-04D9-2229-2E97660915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B7C30-64D3-B4EF-AB5D-0167F74F481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 I will not go into too details, but to illustrate how this assumption can be relaxed to allow interactions between predictor and time I will start from the Cox model expressed in terms of log hazard functions. Remember that </a:t>
            </a:r>
            <a:r>
              <a:rPr lang="en-GB" b="0" dirty="0" err="1"/>
              <a:t>tij</a:t>
            </a:r>
            <a:r>
              <a:rPr lang="en-GB" b="0" dirty="0"/>
              <a:t> indicates the time interval j for </a:t>
            </a:r>
            <a:r>
              <a:rPr lang="en-GB" b="0" dirty="0" err="1"/>
              <a:t>indivial</a:t>
            </a:r>
            <a:r>
              <a:rPr lang="en-GB" b="0" dirty="0"/>
              <a:t> </a:t>
            </a:r>
            <a:r>
              <a:rPr lang="en-GB" b="0" dirty="0" err="1"/>
              <a:t>i</a:t>
            </a:r>
            <a:r>
              <a:rPr lang="en-GB" b="0" dirty="0"/>
              <a:t>, so j indicates different time intervals, </a:t>
            </a:r>
            <a:r>
              <a:rPr lang="en-GB" b="0" dirty="0" err="1"/>
              <a:t>i</a:t>
            </a:r>
            <a:r>
              <a:rPr lang="en-GB" b="0" dirty="0"/>
              <a:t> indicates different </a:t>
            </a:r>
            <a:r>
              <a:rPr lang="en-GB" b="0" dirty="0" err="1"/>
              <a:t>inidividuals</a:t>
            </a:r>
            <a:r>
              <a:rPr lang="en-GB" b="0" dirty="0"/>
              <a:t>, participants. Lower case </a:t>
            </a:r>
            <a:r>
              <a:rPr lang="en-GB" b="0" dirty="0" err="1"/>
              <a:t>h0</a:t>
            </a:r>
            <a:r>
              <a:rPr lang="en-GB" b="0" dirty="0"/>
              <a:t> indicates the baseline hazard function. So, the log of the hazard function for an interval j and individual </a:t>
            </a:r>
            <a:r>
              <a:rPr lang="en-GB" b="0" dirty="0" err="1"/>
              <a:t>i</a:t>
            </a:r>
            <a:r>
              <a:rPr lang="en-GB" b="0" dirty="0"/>
              <a:t> is the log baseline hazard function at interval j, plus the product of the individual’s value of predictor X and the </a:t>
            </a:r>
            <a:r>
              <a:rPr lang="en-GB" b="0" dirty="0" err="1"/>
              <a:t>beta1</a:t>
            </a:r>
            <a:r>
              <a:rPr lang="en-GB" b="0" dirty="0"/>
              <a:t> coefficient.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  To this initial equation we can add another term that represents the </a:t>
            </a:r>
            <a:r>
              <a:rPr lang="en-GB" b="0" dirty="0" err="1"/>
              <a:t>beta2</a:t>
            </a:r>
            <a:r>
              <a:rPr lang="en-GB" b="0" dirty="0"/>
              <a:t> coefficient of the product of the value of predictor X and time. Note that we </a:t>
            </a:r>
            <a:r>
              <a:rPr lang="en-GB" b="0" dirty="0" err="1"/>
              <a:t>substract</a:t>
            </a:r>
            <a:r>
              <a:rPr lang="en-GB" b="0" dirty="0"/>
              <a:t> a constant c from time. This constant is used just to facilitate interpretation. We could decide to use the beginning of the study as our constant, that is, the constant will be time 0 when the study starts, so we can ignore it. We could choose other meaningful points, for example the sample’s median lifetime.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  In this equation, while the </a:t>
            </a:r>
            <a:r>
              <a:rPr lang="en-GB" b="0" dirty="0" err="1"/>
              <a:t>beta1</a:t>
            </a:r>
            <a:r>
              <a:rPr lang="en-GB" b="0" dirty="0"/>
              <a:t> coefficient represents how much the log hazard moves vertically for a unit increase in predictor X, the </a:t>
            </a:r>
            <a:r>
              <a:rPr lang="en-GB" b="0" dirty="0" err="1"/>
              <a:t>beta2</a:t>
            </a:r>
            <a:r>
              <a:rPr lang="en-GB" b="0" dirty="0"/>
              <a:t> coefficient represents the how much the log hazard will further move with each increase in time. If the </a:t>
            </a:r>
            <a:r>
              <a:rPr lang="en-GB" b="0" dirty="0" err="1"/>
              <a:t>beta2</a:t>
            </a:r>
            <a:r>
              <a:rPr lang="en-GB" b="0" dirty="0"/>
              <a:t> is positive, it means that log hazard function will increasingly move upward vertically with increasing time, if the </a:t>
            </a:r>
            <a:r>
              <a:rPr lang="en-GB" b="0" dirty="0" err="1"/>
              <a:t>beta2</a:t>
            </a:r>
            <a:r>
              <a:rPr lang="en-GB" b="0" dirty="0"/>
              <a:t> is negative, it means the log hazard will increasingly move downward with increase in time units. </a:t>
            </a:r>
          </a:p>
          <a:p>
            <a:endParaRPr lang="en-GB" b="0" dirty="0"/>
          </a:p>
        </p:txBody>
      </p:sp>
      <p:sp>
        <p:nvSpPr>
          <p:cNvPr id="4" name="Slide Number Placeholder 3">
            <a:extLst>
              <a:ext uri="{FF2B5EF4-FFF2-40B4-BE49-F238E27FC236}">
                <a16:creationId xmlns:a16="http://schemas.microsoft.com/office/drawing/2014/main" id="{B88326CD-E292-B775-5E59-86C681129EBC}"/>
              </a:ext>
            </a:extLst>
          </p:cNvPr>
          <p:cNvSpPr>
            <a:spLocks noGrp="1"/>
          </p:cNvSpPr>
          <p:nvPr>
            <p:ph type="sldNum" sz="quarter" idx="5"/>
          </p:nvPr>
        </p:nvSpPr>
        <p:spPr/>
        <p:txBody>
          <a:bodyPr/>
          <a:lstStyle/>
          <a:p>
            <a:fld id="{9FFE7074-E719-4A72-A131-51638B034415}" type="slidenum">
              <a:rPr lang="en-GB" smtClean="0"/>
              <a:t>13</a:t>
            </a:fld>
            <a:endParaRPr lang="en-GB"/>
          </a:p>
        </p:txBody>
      </p:sp>
    </p:spTree>
    <p:extLst>
      <p:ext uri="{BB962C8B-B14F-4D97-AF65-F5344CB8AC3E}">
        <p14:creationId xmlns:p14="http://schemas.microsoft.com/office/powerpoint/2010/main" val="10744554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3E5D8-D84B-3B28-0CDC-93A9FCD10D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AF4D2B-C121-FA1B-E596-BBB2307D57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8F6427-A123-3260-102C-47D966A41C2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 Another popular option is to consider the interaction between the predictor X and the natural logarithm of time.  This has some useful qualities, since logarithm are useful in representing changes in the magnitude of values. However, one needs to be careful not to select values of time and the constant c that returns 0, since the logarithm of zero will return negative infinity.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  There are other ways in which interactions between predictors and time can be expressed, for example it may be possible to divide time piecewise</a:t>
            </a:r>
          </a:p>
          <a:p>
            <a:r>
              <a:rPr lang="en-GB" b="0" dirty="0"/>
              <a:t>into “epochs” that can have different durations, create dummies for these epochs and estimate coefficients for each one of these. For example, if we consider the occurrence of shareholders selling their shares, we can test if the effect of a predictor on this hazard changes during “epochs” that correspond to before and after a serios of announcements. </a:t>
            </a:r>
          </a:p>
          <a:p>
            <a:r>
              <a:rPr lang="en-GB" b="0" dirty="0"/>
              <a:t>  The references with these resources provide more examples and details. </a:t>
            </a:r>
          </a:p>
        </p:txBody>
      </p:sp>
      <p:sp>
        <p:nvSpPr>
          <p:cNvPr id="4" name="Slide Number Placeholder 3">
            <a:extLst>
              <a:ext uri="{FF2B5EF4-FFF2-40B4-BE49-F238E27FC236}">
                <a16:creationId xmlns:a16="http://schemas.microsoft.com/office/drawing/2014/main" id="{B77F9287-F07E-18EC-4606-AA470C4ECA87}"/>
              </a:ext>
            </a:extLst>
          </p:cNvPr>
          <p:cNvSpPr>
            <a:spLocks noGrp="1"/>
          </p:cNvSpPr>
          <p:nvPr>
            <p:ph type="sldNum" sz="quarter" idx="5"/>
          </p:nvPr>
        </p:nvSpPr>
        <p:spPr/>
        <p:txBody>
          <a:bodyPr/>
          <a:lstStyle/>
          <a:p>
            <a:fld id="{9FFE7074-E719-4A72-A131-51638B034415}" type="slidenum">
              <a:rPr lang="en-GB" smtClean="0"/>
              <a:t>14</a:t>
            </a:fld>
            <a:endParaRPr lang="en-GB"/>
          </a:p>
        </p:txBody>
      </p:sp>
    </p:spTree>
    <p:extLst>
      <p:ext uri="{BB962C8B-B14F-4D97-AF65-F5344CB8AC3E}">
        <p14:creationId xmlns:p14="http://schemas.microsoft.com/office/powerpoint/2010/main" val="1856874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E12B2-789F-3B22-4B52-CE66E7A63B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C7892C-B07C-4497-118A-C2F0ADFC36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1E6C0F-5FEC-DCA4-FF87-2A517C85A70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The references with these resources provide more examples and details. </a:t>
            </a:r>
          </a:p>
        </p:txBody>
      </p:sp>
      <p:sp>
        <p:nvSpPr>
          <p:cNvPr id="4" name="Slide Number Placeholder 3">
            <a:extLst>
              <a:ext uri="{FF2B5EF4-FFF2-40B4-BE49-F238E27FC236}">
                <a16:creationId xmlns:a16="http://schemas.microsoft.com/office/drawing/2014/main" id="{55114B9E-C9CD-BC7B-826D-55E06E1D7807}"/>
              </a:ext>
            </a:extLst>
          </p:cNvPr>
          <p:cNvSpPr>
            <a:spLocks noGrp="1"/>
          </p:cNvSpPr>
          <p:nvPr>
            <p:ph type="sldNum" sz="quarter" idx="5"/>
          </p:nvPr>
        </p:nvSpPr>
        <p:spPr/>
        <p:txBody>
          <a:bodyPr/>
          <a:lstStyle/>
          <a:p>
            <a:fld id="{9FFE7074-E719-4A72-A131-51638B034415}" type="slidenum">
              <a:rPr lang="en-GB" smtClean="0"/>
              <a:t>15</a:t>
            </a:fld>
            <a:endParaRPr lang="en-GB"/>
          </a:p>
        </p:txBody>
      </p:sp>
    </p:spTree>
    <p:extLst>
      <p:ext uri="{BB962C8B-B14F-4D97-AF65-F5344CB8AC3E}">
        <p14:creationId xmlns:p14="http://schemas.microsoft.com/office/powerpoint/2010/main" val="5255574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D18D5-D41C-B12A-C5FE-89F85A0F67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0D1CC7-4D64-941A-C379-B9EB156B56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9D528-302B-F92C-5031-D7A700B8A37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359EA5C-723E-0256-5DED-C2214FA10DE5}"/>
              </a:ext>
            </a:extLst>
          </p:cNvPr>
          <p:cNvSpPr>
            <a:spLocks noGrp="1"/>
          </p:cNvSpPr>
          <p:nvPr>
            <p:ph type="sldNum" sz="quarter" idx="5"/>
          </p:nvPr>
        </p:nvSpPr>
        <p:spPr/>
        <p:txBody>
          <a:bodyPr/>
          <a:lstStyle/>
          <a:p>
            <a:fld id="{9FFE7074-E719-4A72-A131-51638B034415}" type="slidenum">
              <a:rPr lang="en-GB" smtClean="0"/>
              <a:t>16</a:t>
            </a:fld>
            <a:endParaRPr lang="en-GB"/>
          </a:p>
        </p:txBody>
      </p:sp>
    </p:spTree>
    <p:extLst>
      <p:ext uri="{BB962C8B-B14F-4D97-AF65-F5344CB8AC3E}">
        <p14:creationId xmlns:p14="http://schemas.microsoft.com/office/powerpoint/2010/main" val="27579445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17F230F0-8B93-9541-A11C-5C07D4A256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5814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FFE7074-E719-4A72-A131-51638B034415}" type="slidenum">
              <a:rPr lang="en-GB" smtClean="0"/>
              <a:t>2</a:t>
            </a:fld>
            <a:endParaRPr lang="en-GB"/>
          </a:p>
        </p:txBody>
      </p:sp>
    </p:spTree>
    <p:extLst>
      <p:ext uri="{BB962C8B-B14F-4D97-AF65-F5344CB8AC3E}">
        <p14:creationId xmlns:p14="http://schemas.microsoft.com/office/powerpoint/2010/main" val="3488269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DEBD3-48ED-C527-A4DA-C8CFD86C7B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7CF3E6-0B9B-268B-A981-6FE2EDF9E3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FFC06E-FF8D-693C-EECC-729778AE2208}"/>
              </a:ext>
            </a:extLst>
          </p:cNvPr>
          <p:cNvSpPr>
            <a:spLocks noGrp="1"/>
          </p:cNvSpPr>
          <p:nvPr>
            <p:ph type="body" idx="1"/>
          </p:nvPr>
        </p:nvSpPr>
        <p:spPr/>
        <p:txBody>
          <a:bodyPr/>
          <a:lstStyle/>
          <a:p>
            <a:endParaRPr lang="en-GB" b="0" dirty="0"/>
          </a:p>
        </p:txBody>
      </p:sp>
      <p:sp>
        <p:nvSpPr>
          <p:cNvPr id="4" name="Slide Number Placeholder 3">
            <a:extLst>
              <a:ext uri="{FF2B5EF4-FFF2-40B4-BE49-F238E27FC236}">
                <a16:creationId xmlns:a16="http://schemas.microsoft.com/office/drawing/2014/main" id="{C2051F33-6051-B182-393E-DDEE05DEB37E}"/>
              </a:ext>
            </a:extLst>
          </p:cNvPr>
          <p:cNvSpPr>
            <a:spLocks noGrp="1"/>
          </p:cNvSpPr>
          <p:nvPr>
            <p:ph type="sldNum" sz="quarter" idx="5"/>
          </p:nvPr>
        </p:nvSpPr>
        <p:spPr/>
        <p:txBody>
          <a:bodyPr/>
          <a:lstStyle/>
          <a:p>
            <a:fld id="{9FFE7074-E719-4A72-A131-51638B034415}" type="slidenum">
              <a:rPr lang="en-GB" smtClean="0"/>
              <a:t>3</a:t>
            </a:fld>
            <a:endParaRPr lang="en-GB"/>
          </a:p>
        </p:txBody>
      </p:sp>
    </p:spTree>
    <p:extLst>
      <p:ext uri="{BB962C8B-B14F-4D97-AF65-F5344CB8AC3E}">
        <p14:creationId xmlns:p14="http://schemas.microsoft.com/office/powerpoint/2010/main" val="2488542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6543D-B612-D081-7D9A-C91A43EF1B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8B0D35-D5E8-F2B7-606A-A997650821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137099-9DB0-AAC1-D426-E9D448E682FB}"/>
              </a:ext>
            </a:extLst>
          </p:cNvPr>
          <p:cNvSpPr>
            <a:spLocks noGrp="1"/>
          </p:cNvSpPr>
          <p:nvPr>
            <p:ph type="body" idx="1"/>
          </p:nvPr>
        </p:nvSpPr>
        <p:spPr/>
        <p:txBody>
          <a:bodyPr/>
          <a:lstStyle/>
          <a:p>
            <a:r>
              <a:rPr lang="en-GB" b="0" dirty="0"/>
              <a:t>I will start by highlighting that the Cox regression model is semi-parametric. </a:t>
            </a:r>
          </a:p>
          <a:p>
            <a:r>
              <a:rPr lang="en-GB" b="0" dirty="0"/>
              <a:t>  What it means is that the model makes fewer parametric assumptions on the phenomena of interest than parametric models. </a:t>
            </a:r>
          </a:p>
          <a:p>
            <a:r>
              <a:rPr lang="en-GB" b="0" dirty="0"/>
              <a:t> A key characteristic of the Cox model, which I mentioned in the previous presentation, is that the model does not  make assumptions on the baseline hazard function. All that the model does is estimate the predictors’ effects on the baseline function.  Here, I report the results of the Cox regression using the lung cancer dataset, where I tested the effect of sex, dummy coded as male, on the patients’ deaths hazard. There is no estimation of the baseline function, but we only estimate how much the rate of hazard changes for males, compared to females. </a:t>
            </a:r>
          </a:p>
          <a:p>
            <a:r>
              <a:rPr lang="en-GB" b="0" dirty="0"/>
              <a:t>  This also means that we can fit a Cox regression model regardless of the shape and value of the baseline function: we are making any assumptions, we are not event trying to estimate the baseline function. </a:t>
            </a:r>
          </a:p>
          <a:p>
            <a:r>
              <a:rPr lang="en-GB" b="0" dirty="0"/>
              <a:t>  The explanation of how this is possible can be found in the references provided with these resources, but it has to do with the fact that the model likelihood is estimated by conditioning on the observe event times, which eliminates the baseline function from the equation. </a:t>
            </a:r>
          </a:p>
          <a:p>
            <a:r>
              <a:rPr lang="en-GB" b="0" dirty="0"/>
              <a:t>   There are parametric methods that make assumptions concerning the baseline function, in this way akin to other more familiar parametric methods like Ordinary Least Square regression. But research has demonstrated that the Cox regression is roughly as efficient even if the hazard function has a known identifiable shape that can be parameterized. But the Cox regression is far more efficient if the underlying hazard function is not identifiable and no parametric assumptions can be adequately made on this. To summarise, the Cox regression method is much more flexible.</a:t>
            </a:r>
          </a:p>
        </p:txBody>
      </p:sp>
      <p:sp>
        <p:nvSpPr>
          <p:cNvPr id="4" name="Slide Number Placeholder 3">
            <a:extLst>
              <a:ext uri="{FF2B5EF4-FFF2-40B4-BE49-F238E27FC236}">
                <a16:creationId xmlns:a16="http://schemas.microsoft.com/office/drawing/2014/main" id="{4D149BD8-0166-706F-AECB-0D4CF31D7976}"/>
              </a:ext>
            </a:extLst>
          </p:cNvPr>
          <p:cNvSpPr>
            <a:spLocks noGrp="1"/>
          </p:cNvSpPr>
          <p:nvPr>
            <p:ph type="sldNum" sz="quarter" idx="5"/>
          </p:nvPr>
        </p:nvSpPr>
        <p:spPr/>
        <p:txBody>
          <a:bodyPr/>
          <a:lstStyle/>
          <a:p>
            <a:fld id="{9FFE7074-E719-4A72-A131-51638B034415}" type="slidenum">
              <a:rPr lang="en-GB" smtClean="0"/>
              <a:t>4</a:t>
            </a:fld>
            <a:endParaRPr lang="en-GB"/>
          </a:p>
        </p:txBody>
      </p:sp>
    </p:spTree>
    <p:extLst>
      <p:ext uri="{BB962C8B-B14F-4D97-AF65-F5344CB8AC3E}">
        <p14:creationId xmlns:p14="http://schemas.microsoft.com/office/powerpoint/2010/main" val="1082824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F422-BDAA-C0E4-5915-10F578C803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D452FD-88B8-08CF-24A9-7E24CA947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41DA55-BB84-0D51-B173-51C9A747BF29}"/>
              </a:ext>
            </a:extLst>
          </p:cNvPr>
          <p:cNvSpPr>
            <a:spLocks noGrp="1"/>
          </p:cNvSpPr>
          <p:nvPr>
            <p:ph type="body" idx="1"/>
          </p:nvPr>
        </p:nvSpPr>
        <p:spPr/>
        <p:txBody>
          <a:bodyPr/>
          <a:lstStyle/>
          <a:p>
            <a:r>
              <a:rPr lang="en-GB" b="0" dirty="0"/>
              <a:t>The downside of not making assumptions on the baseline hazard function is that we cannot estimate predicted hazard values. We do obtain hazard ratios, so we can estimate the rate of change in hazard associated with predictors, but we do </a:t>
            </a:r>
            <a:r>
              <a:rPr lang="en-GB" b="1" dirty="0"/>
              <a:t>not have a direct estimation of the hazard function itself</a:t>
            </a:r>
            <a:r>
              <a:rPr lang="en-GB" b="0" dirty="0"/>
              <a:t>. </a:t>
            </a:r>
          </a:p>
          <a:p>
            <a:r>
              <a:rPr lang="en-GB" b="0" dirty="0"/>
              <a:t>   This may not be such a huge problem since, as I mentioned in the first presentation, it is difficult to properly estimate the hazard function in continuous time. But we might be interested in estimating at least the cumulative hazard function. </a:t>
            </a:r>
          </a:p>
          <a:p>
            <a:r>
              <a:rPr lang="en-GB" b="0" dirty="0"/>
              <a:t>  But statisticians have developed some ways to recover the baseline function. But before I illustrate this, I will introduce another way to summarise the results of a Cox model which is based on individual risk scores. </a:t>
            </a:r>
          </a:p>
        </p:txBody>
      </p:sp>
      <p:sp>
        <p:nvSpPr>
          <p:cNvPr id="4" name="Slide Number Placeholder 3">
            <a:extLst>
              <a:ext uri="{FF2B5EF4-FFF2-40B4-BE49-F238E27FC236}">
                <a16:creationId xmlns:a16="http://schemas.microsoft.com/office/drawing/2014/main" id="{6E26E6E4-E8F0-70E5-23B2-5A81CB3B5684}"/>
              </a:ext>
            </a:extLst>
          </p:cNvPr>
          <p:cNvSpPr>
            <a:spLocks noGrp="1"/>
          </p:cNvSpPr>
          <p:nvPr>
            <p:ph type="sldNum" sz="quarter" idx="5"/>
          </p:nvPr>
        </p:nvSpPr>
        <p:spPr/>
        <p:txBody>
          <a:bodyPr/>
          <a:lstStyle/>
          <a:p>
            <a:fld id="{9FFE7074-E719-4A72-A131-51638B034415}" type="slidenum">
              <a:rPr lang="en-GB" smtClean="0"/>
              <a:t>5</a:t>
            </a:fld>
            <a:endParaRPr lang="en-GB"/>
          </a:p>
        </p:txBody>
      </p:sp>
    </p:spTree>
    <p:extLst>
      <p:ext uri="{BB962C8B-B14F-4D97-AF65-F5344CB8AC3E}">
        <p14:creationId xmlns:p14="http://schemas.microsoft.com/office/powerpoint/2010/main" val="509425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4E481-4C63-4B3D-F7EB-97E6FC7531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994D78-8344-CD5C-6368-00ADA47ECC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0599BF-E723-2334-9CAF-D1CB27B9B832}"/>
              </a:ext>
            </a:extLst>
          </p:cNvPr>
          <p:cNvSpPr>
            <a:spLocks noGrp="1"/>
          </p:cNvSpPr>
          <p:nvPr>
            <p:ph type="body" idx="1"/>
          </p:nvPr>
        </p:nvSpPr>
        <p:spPr/>
        <p:txBody>
          <a:bodyPr/>
          <a:lstStyle/>
          <a:p>
            <a:r>
              <a:rPr lang="en-GB" b="0" dirty="0"/>
              <a:t>Risk scores allow to summarise the effects of several predictors in the model, so they are attractive when there are complex models with multiple predictors: it may be difficult to appreciate the role of these predictors, and risk scores provide some help with that,  as I will illustrate. </a:t>
            </a:r>
          </a:p>
          <a:p>
            <a:r>
              <a:rPr lang="en-GB" b="0" dirty="0"/>
              <a:t>  The purpose of risk scores is to compare the risk of event occurrence for participants in the study, compared to baseline individual, that is a participant that display value 0 in all the predictors. </a:t>
            </a:r>
          </a:p>
          <a:p>
            <a:r>
              <a:rPr lang="en-GB" b="0" dirty="0"/>
              <a:t>  Consider the example I used in the previous presentation where risk of death for lung cancer patients was predicted by patients’ age and sex. A “baseline individual” would thus be a female patient of median age, since I had centred age at the median. The risk score will thus try to assess the risk of death for patients of different sexes whose age vary around the median. </a:t>
            </a:r>
          </a:p>
          <a:p>
            <a:r>
              <a:rPr lang="en-GB" b="0" dirty="0"/>
              <a:t>  The risk scores can be calculated by considering this transformation of the Cox model equation.  For individuals that have non-zero values in the predictors, the estimated hazard function is the exponentiation of the beta parameters multiplied by the predictors. For a baseline individual, the hazard function is just the baseline hazard function, since the predictors are 0 and the exponentiation of 0 is =1.</a:t>
            </a:r>
          </a:p>
          <a:p>
            <a:r>
              <a:rPr lang="en-GB" b="0" dirty="0"/>
              <a:t>   So, if we want to compare the hazard of an individual with non-zero values in the predictors vs. a baseline individual, we </a:t>
            </a:r>
            <a:r>
              <a:rPr lang="en-GB" b="0" dirty="0" err="1"/>
              <a:t>obtaine</a:t>
            </a:r>
            <a:r>
              <a:rPr lang="en-GB" b="0" dirty="0"/>
              <a:t> this division in the lower right part of the slide. But since the baseline hazard function is on the numerator and the denominator, they cancel each other out, so we estimate that the risk score of an individual with non zero values in the predictors is the exponentiation of sum of beta parameters by the respective predictor values. </a:t>
            </a:r>
          </a:p>
          <a:p>
            <a:endParaRPr lang="en-GB" b="0" dirty="0"/>
          </a:p>
        </p:txBody>
      </p:sp>
      <p:sp>
        <p:nvSpPr>
          <p:cNvPr id="4" name="Slide Number Placeholder 3">
            <a:extLst>
              <a:ext uri="{FF2B5EF4-FFF2-40B4-BE49-F238E27FC236}">
                <a16:creationId xmlns:a16="http://schemas.microsoft.com/office/drawing/2014/main" id="{BC66FAA8-561C-8603-EE3C-ADE5C652D740}"/>
              </a:ext>
            </a:extLst>
          </p:cNvPr>
          <p:cNvSpPr>
            <a:spLocks noGrp="1"/>
          </p:cNvSpPr>
          <p:nvPr>
            <p:ph type="sldNum" sz="quarter" idx="5"/>
          </p:nvPr>
        </p:nvSpPr>
        <p:spPr/>
        <p:txBody>
          <a:bodyPr/>
          <a:lstStyle/>
          <a:p>
            <a:fld id="{9FFE7074-E719-4A72-A131-51638B034415}" type="slidenum">
              <a:rPr lang="en-GB" smtClean="0"/>
              <a:t>6</a:t>
            </a:fld>
            <a:endParaRPr lang="en-GB"/>
          </a:p>
        </p:txBody>
      </p:sp>
    </p:spTree>
    <p:extLst>
      <p:ext uri="{BB962C8B-B14F-4D97-AF65-F5344CB8AC3E}">
        <p14:creationId xmlns:p14="http://schemas.microsoft.com/office/powerpoint/2010/main" val="1380871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7A1A4-2405-2435-B8DB-DC414C26C1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BC1F0E-6C9B-AF2F-2347-5EC0930772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7FBE79-CC33-EA77-DB7E-C81423C84246}"/>
              </a:ext>
            </a:extLst>
          </p:cNvPr>
          <p:cNvSpPr>
            <a:spLocks noGrp="1"/>
          </p:cNvSpPr>
          <p:nvPr>
            <p:ph type="body" idx="1"/>
          </p:nvPr>
        </p:nvSpPr>
        <p:spPr/>
        <p:txBody>
          <a:bodyPr/>
          <a:lstStyle/>
          <a:p>
            <a:r>
              <a:rPr lang="en-GB" b="0" dirty="0"/>
              <a:t>Here is an example of calculated risk scores from the lung cancer dataset. The results of  the Cox regression are in the table on top. If we exponentiate the product of participant’s sex by 0.51, plus the product of participant’s centred age by 0.02, we obtain the different risk scores. </a:t>
            </a:r>
          </a:p>
          <a:p>
            <a:r>
              <a:rPr lang="en-GB" b="0" dirty="0"/>
              <a:t>  Please refer to the R scripts provided with the resources to follow the steps in analyses and in creating plots. </a:t>
            </a:r>
          </a:p>
          <a:p>
            <a:r>
              <a:rPr lang="en-GB" b="0" dirty="0"/>
              <a:t>Here we see that participant #1, being male and 11 older than the median age, displays an increased risk score, </a:t>
            </a:r>
            <a:r>
              <a:rPr lang="en-GB" b="0" dirty="0" err="1"/>
              <a:t>wheareas</a:t>
            </a:r>
            <a:r>
              <a:rPr lang="en-GB" b="0" dirty="0"/>
              <a:t> participant #7, female and younger than the median age, displays a lower risk score. </a:t>
            </a:r>
          </a:p>
          <a:p>
            <a:r>
              <a:rPr lang="en-GB" b="0" dirty="0"/>
              <a:t>  It’s important to remember that risk scores are measured in relative, not absolute terms: they measure the relative level of hazard of a participant in comparison to the baseline hazard function. </a:t>
            </a:r>
          </a:p>
          <a:p>
            <a:r>
              <a:rPr lang="en-GB" b="0" dirty="0"/>
              <a:t>  Where these risk scores are particularly useful is in providing some intuition about the mechanisms at play: particularly in complex models, it is rare that few predictors have large effects that dominate over others. Consequently, it is difficult to assess the role of predictors from parameters alone. By looking at risk scores, we can get some idea about how the combination of predictor values together with their parameter estimates affect participants’ level of risk. </a:t>
            </a:r>
          </a:p>
          <a:p>
            <a:endParaRPr lang="en-GB" b="0" dirty="0"/>
          </a:p>
        </p:txBody>
      </p:sp>
      <p:sp>
        <p:nvSpPr>
          <p:cNvPr id="4" name="Slide Number Placeholder 3">
            <a:extLst>
              <a:ext uri="{FF2B5EF4-FFF2-40B4-BE49-F238E27FC236}">
                <a16:creationId xmlns:a16="http://schemas.microsoft.com/office/drawing/2014/main" id="{848FAE8F-9E5F-E0E6-5958-7CF1CC683221}"/>
              </a:ext>
            </a:extLst>
          </p:cNvPr>
          <p:cNvSpPr>
            <a:spLocks noGrp="1"/>
          </p:cNvSpPr>
          <p:nvPr>
            <p:ph type="sldNum" sz="quarter" idx="5"/>
          </p:nvPr>
        </p:nvSpPr>
        <p:spPr/>
        <p:txBody>
          <a:bodyPr/>
          <a:lstStyle/>
          <a:p>
            <a:fld id="{9FFE7074-E719-4A72-A131-51638B034415}" type="slidenum">
              <a:rPr lang="en-GB" smtClean="0"/>
              <a:t>7</a:t>
            </a:fld>
            <a:endParaRPr lang="en-GB"/>
          </a:p>
        </p:txBody>
      </p:sp>
    </p:spTree>
    <p:extLst>
      <p:ext uri="{BB962C8B-B14F-4D97-AF65-F5344CB8AC3E}">
        <p14:creationId xmlns:p14="http://schemas.microsoft.com/office/powerpoint/2010/main" val="4006473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B6CEC-BF52-9BF1-C0A9-450BCD5613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801276-D06C-3E5B-9BB2-7504C8D2A0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5A7075-572C-2B83-38CF-BB56BCE26F13}"/>
              </a:ext>
            </a:extLst>
          </p:cNvPr>
          <p:cNvSpPr>
            <a:spLocks noGrp="1"/>
          </p:cNvSpPr>
          <p:nvPr>
            <p:ph type="body" idx="1"/>
          </p:nvPr>
        </p:nvSpPr>
        <p:spPr/>
        <p:txBody>
          <a:bodyPr/>
          <a:lstStyle/>
          <a:p>
            <a:r>
              <a:rPr lang="en-GB" b="0" dirty="0"/>
              <a:t>Starting from the risk scores, we consider these represent each participants’ observed risk score: they compare the level of risk of a participant to that of the baseline individual. Therefore, this provides an alternative metric for assessing the size of the risk set. </a:t>
            </a:r>
          </a:p>
          <a:p>
            <a:r>
              <a:rPr lang="en-GB" b="0" dirty="0"/>
              <a:t>   The idea is therefore that at the beginning of every time interval we can sum the total risk score for participants that are still in the risk set. In this way, it is possible to estimate the reduction in remaining risk. Using this total amount of remaining risk, it is possible to compute the baseline conditional probabilities. </a:t>
            </a:r>
          </a:p>
          <a:p>
            <a:r>
              <a:rPr lang="en-GB" b="0" dirty="0"/>
              <a:t>  There are two ways to estimate the baseline functions, which only differ in approximations. The most used is the one dubbed product-limit method. </a:t>
            </a:r>
          </a:p>
          <a:p>
            <a:r>
              <a:rPr lang="en-GB" b="0" dirty="0"/>
              <a:t>Using this method, it is possible to estimate a baseline function, as well as an “average” function, whereby the values of the predictors are at the sample average. In practice, this means </a:t>
            </a:r>
            <a:r>
              <a:rPr lang="en-GB" b="0" dirty="0" err="1"/>
              <a:t>centering</a:t>
            </a:r>
            <a:r>
              <a:rPr lang="en-GB" b="0" dirty="0"/>
              <a:t> all the variables, even the dichotomous ones. This does not have relevance for the model parameters, so it is acceptable to do so and therefore recover the function of an “average” individual.</a:t>
            </a:r>
          </a:p>
          <a:p>
            <a:r>
              <a:rPr lang="en-GB" b="0" dirty="0"/>
              <a:t>  I will provide an example based on the lung cancer data. In this case I introduce a further predictor, the </a:t>
            </a:r>
            <a:r>
              <a:rPr lang="en-GB" b="0" dirty="0" err="1"/>
              <a:t>ECOG</a:t>
            </a:r>
            <a:r>
              <a:rPr lang="en-GB" b="0" dirty="0"/>
              <a:t> performance score given to the patient by a physician. This has been dichotomised to indicate that the patient is bedridden most of the time. Here are the results of the Cox regression. </a:t>
            </a:r>
          </a:p>
        </p:txBody>
      </p:sp>
      <p:sp>
        <p:nvSpPr>
          <p:cNvPr id="4" name="Slide Number Placeholder 3">
            <a:extLst>
              <a:ext uri="{FF2B5EF4-FFF2-40B4-BE49-F238E27FC236}">
                <a16:creationId xmlns:a16="http://schemas.microsoft.com/office/drawing/2014/main" id="{861B4EBE-3E30-2496-BE00-DF66CD6054EA}"/>
              </a:ext>
            </a:extLst>
          </p:cNvPr>
          <p:cNvSpPr>
            <a:spLocks noGrp="1"/>
          </p:cNvSpPr>
          <p:nvPr>
            <p:ph type="sldNum" sz="quarter" idx="5"/>
          </p:nvPr>
        </p:nvSpPr>
        <p:spPr/>
        <p:txBody>
          <a:bodyPr/>
          <a:lstStyle/>
          <a:p>
            <a:fld id="{9FFE7074-E719-4A72-A131-51638B034415}" type="slidenum">
              <a:rPr lang="en-GB" smtClean="0"/>
              <a:t>8</a:t>
            </a:fld>
            <a:endParaRPr lang="en-GB"/>
          </a:p>
        </p:txBody>
      </p:sp>
    </p:spTree>
    <p:extLst>
      <p:ext uri="{BB962C8B-B14F-4D97-AF65-F5344CB8AC3E}">
        <p14:creationId xmlns:p14="http://schemas.microsoft.com/office/powerpoint/2010/main" val="22301081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755D8-CA9B-6BD4-E64E-D7F96C575E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918CD5-D4B6-3352-3F81-47E13DA0BC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DB0B70-DAEB-4E92-B03B-03439BCC8BCF}"/>
              </a:ext>
            </a:extLst>
          </p:cNvPr>
          <p:cNvSpPr>
            <a:spLocks noGrp="1"/>
          </p:cNvSpPr>
          <p:nvPr>
            <p:ph type="body" idx="1"/>
          </p:nvPr>
        </p:nvSpPr>
        <p:spPr/>
        <p:txBody>
          <a:bodyPr/>
          <a:lstStyle/>
          <a:p>
            <a:endParaRPr lang="en-GB" b="0" dirty="0"/>
          </a:p>
        </p:txBody>
      </p:sp>
      <p:sp>
        <p:nvSpPr>
          <p:cNvPr id="4" name="Slide Number Placeholder 3">
            <a:extLst>
              <a:ext uri="{FF2B5EF4-FFF2-40B4-BE49-F238E27FC236}">
                <a16:creationId xmlns:a16="http://schemas.microsoft.com/office/drawing/2014/main" id="{ACF3F6F9-BA2E-06AC-F0E7-A3EA83240DD6}"/>
              </a:ext>
            </a:extLst>
          </p:cNvPr>
          <p:cNvSpPr>
            <a:spLocks noGrp="1"/>
          </p:cNvSpPr>
          <p:nvPr>
            <p:ph type="sldNum" sz="quarter" idx="5"/>
          </p:nvPr>
        </p:nvSpPr>
        <p:spPr/>
        <p:txBody>
          <a:bodyPr/>
          <a:lstStyle/>
          <a:p>
            <a:fld id="{9FFE7074-E719-4A72-A131-51638B034415}" type="slidenum">
              <a:rPr lang="en-GB" smtClean="0"/>
              <a:t>9</a:t>
            </a:fld>
            <a:endParaRPr lang="en-GB"/>
          </a:p>
        </p:txBody>
      </p:sp>
    </p:spTree>
    <p:extLst>
      <p:ext uri="{BB962C8B-B14F-4D97-AF65-F5344CB8AC3E}">
        <p14:creationId xmlns:p14="http://schemas.microsoft.com/office/powerpoint/2010/main" val="1648938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BF278-412F-2F5D-0C20-D2E800078A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3C8ADE-D2E8-1552-6F8A-E3FA75792D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E4339FB-8CF4-EE9D-157E-786AA92FCD3B}"/>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76376941-B09C-14A0-F163-B4998674E80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D2DF35-4DC0-BFF6-E6A3-33A0C75AAE65}"/>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37642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A6D1E-5FB7-EF08-2D47-68E9A3ACC77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489FE4-5205-6483-467F-E24C452AEE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745ACD-5693-17D3-C9C5-B1474892F1A5}"/>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CFE6A318-68A6-3112-0BB5-E966752268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4E6136-95EE-5AF6-4ABC-53F3BF87A8DA}"/>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2603453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47F477-5D60-CBCB-81AB-C1205AB1CB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4545C0-1C8E-60D9-16B5-D6E617DD38E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4E0FCB-489D-522A-30B9-66343A8636AE}"/>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1BC29C08-B151-5121-5FE1-6D3770E5A7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EBAE86-DCD2-3E00-8B79-B2C942CF68A7}"/>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624428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dirty="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0D4EC6D5-1C0E-488C-847D-E6BC6FEF3CE9}"/>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2527558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BF20498E-62FC-44C7-A5AE-A35AE88D0EC6}"/>
              </a:ext>
            </a:extLst>
          </p:cNvPr>
          <p:cNvPicPr>
            <a:picLocks noChangeAspect="1"/>
          </p:cNvPicPr>
          <p:nvPr userDrawn="1"/>
        </p:nvPicPr>
        <p:blipFill>
          <a:blip r:embed="rId6"/>
          <a:stretch>
            <a:fillRect/>
          </a:stretch>
        </p:blipFill>
        <p:spPr>
          <a:xfrm>
            <a:off x="4488450" y="6283183"/>
            <a:ext cx="2095238" cy="447619"/>
          </a:xfrm>
          <a:prstGeom prst="rect">
            <a:avLst/>
          </a:prstGeom>
        </p:spPr>
      </p:pic>
    </p:spTree>
    <p:extLst>
      <p:ext uri="{BB962C8B-B14F-4D97-AF65-F5344CB8AC3E}">
        <p14:creationId xmlns:p14="http://schemas.microsoft.com/office/powerpoint/2010/main" val="4182826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accent5"/>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accent5"/>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8" name="Picture 7">
            <a:extLst>
              <a:ext uri="{FF2B5EF4-FFF2-40B4-BE49-F238E27FC236}">
                <a16:creationId xmlns:a16="http://schemas.microsoft.com/office/drawing/2014/main" id="{7FC403FE-61E7-4335-AC11-5FAD3B7A0AB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5918022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4">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2" name="Title 1">
            <a:extLst>
              <a:ext uri="{FF2B5EF4-FFF2-40B4-BE49-F238E27FC236}">
                <a16:creationId xmlns:a16="http://schemas.microsoft.com/office/drawing/2014/main" id="{7063748C-7BF2-404A-AC72-C23BCD2F8F7F}"/>
              </a:ext>
            </a:extLst>
          </p:cNvPr>
          <p:cNvSpPr>
            <a:spLocks noGrp="1"/>
          </p:cNvSpPr>
          <p:nvPr>
            <p:ph type="ctrTitle"/>
          </p:nvPr>
        </p:nvSpPr>
        <p:spPr>
          <a:xfrm>
            <a:off x="363254" y="1564640"/>
            <a:ext cx="11465492" cy="2294172"/>
          </a:xfrm>
          <a:prstGeom prst="rect">
            <a:avLst/>
          </a:prstGeom>
        </p:spPr>
        <p:txBody>
          <a:bodyPr anchor="b"/>
          <a:lstStyle>
            <a:lvl1pPr algn="ctr">
              <a:defRPr sz="6000">
                <a:solidFill>
                  <a:schemeClr val="bg1"/>
                </a:solidFill>
              </a:defRPr>
            </a:lvl1pPr>
          </a:lstStyle>
          <a:p>
            <a:r>
              <a:rPr lang="en-GB"/>
              <a:t>Click to edit Master title style</a:t>
            </a:r>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a:t>Click to edit Master subtitle style</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13" name="Picture 12">
            <a:extLst>
              <a:ext uri="{FF2B5EF4-FFF2-40B4-BE49-F238E27FC236}">
                <a16:creationId xmlns:a16="http://schemas.microsoft.com/office/drawing/2014/main" id="{05083779-71FF-47D9-B8A2-14F68818BA39}"/>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1321535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8D7D-7D49-6149-85A9-790F6302B6EA}"/>
              </a:ext>
            </a:extLst>
          </p:cNvPr>
          <p:cNvSpPr>
            <a:spLocks noGrp="1"/>
          </p:cNvSpPr>
          <p:nvPr>
            <p:ph type="title"/>
          </p:nvPr>
        </p:nvSpPr>
        <p:spPr>
          <a:xfrm>
            <a:off x="363254" y="967770"/>
            <a:ext cx="11452792" cy="3320230"/>
          </a:xfrm>
          <a:prstGeom prst="rect">
            <a:avLst/>
          </a:prstGeo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ACEC164E-B923-E240-9549-3665C48CF812}"/>
              </a:ext>
            </a:extLst>
          </p:cNvPr>
          <p:cNvSpPr>
            <a:spLocks noGrp="1"/>
          </p:cNvSpPr>
          <p:nvPr>
            <p:ph type="body" idx="1"/>
          </p:nvPr>
        </p:nvSpPr>
        <p:spPr>
          <a:xfrm>
            <a:off x="363254" y="4314986"/>
            <a:ext cx="11452792" cy="1892774"/>
          </a:xfrm>
        </p:spPr>
        <p:txBody>
          <a:bodyPr/>
          <a:lstStyle>
            <a:lvl1pPr marL="0" indent="0">
              <a:buNone/>
              <a:defRPr sz="2400">
                <a:solidFill>
                  <a:schemeClr val="tx1">
                    <a:tint val="75000"/>
                  </a:schemeClr>
                </a:solidFill>
              </a:defRPr>
            </a:lvl1pPr>
            <a:lvl2pPr marL="457223" indent="0">
              <a:buNone/>
              <a:defRPr sz="20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18975620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270E3-D185-C543-A176-FE39E0825954}"/>
              </a:ext>
            </a:extLst>
          </p:cNvPr>
          <p:cNvSpPr>
            <a:spLocks noGrp="1"/>
          </p:cNvSpPr>
          <p:nvPr>
            <p:ph type="title"/>
          </p:nvPr>
        </p:nvSpPr>
        <p:spPr>
          <a:xfrm>
            <a:off x="363254" y="967770"/>
            <a:ext cx="11465492" cy="1325563"/>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CA0CB8F3-4A2C-DA4D-A16E-D94E7874353D}"/>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3985801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97A0-490A-784A-A385-F0CA6C7678EF}"/>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
        <p:nvSpPr>
          <p:cNvPr id="3" name="Content Placeholder 2">
            <a:extLst>
              <a:ext uri="{FF2B5EF4-FFF2-40B4-BE49-F238E27FC236}">
                <a16:creationId xmlns:a16="http://schemas.microsoft.com/office/drawing/2014/main" id="{820E3A61-4AAF-E649-B9B9-0ED494C8F013}"/>
              </a:ext>
            </a:extLst>
          </p:cNvPr>
          <p:cNvSpPr>
            <a:spLocks noGrp="1"/>
          </p:cNvSpPr>
          <p:nvPr>
            <p:ph sz="half" idx="1"/>
          </p:nvPr>
        </p:nvSpPr>
        <p:spPr>
          <a:xfrm>
            <a:off x="363254" y="2178754"/>
            <a:ext cx="5618968" cy="4049326"/>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 name="Content Placeholder 3">
            <a:extLst>
              <a:ext uri="{FF2B5EF4-FFF2-40B4-BE49-F238E27FC236}">
                <a16:creationId xmlns:a16="http://schemas.microsoft.com/office/drawing/2014/main" id="{3907FADD-BF12-F941-A7FA-DA0D0D943A6D}"/>
              </a:ext>
            </a:extLst>
          </p:cNvPr>
          <p:cNvSpPr>
            <a:spLocks noGrp="1"/>
          </p:cNvSpPr>
          <p:nvPr>
            <p:ph sz="half" idx="2"/>
          </p:nvPr>
        </p:nvSpPr>
        <p:spPr>
          <a:xfrm>
            <a:off x="6197252" y="2178754"/>
            <a:ext cx="5631494" cy="404932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748646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70B68ED-93B3-CA48-BD14-08002B653C67}"/>
              </a:ext>
            </a:extLst>
          </p:cNvPr>
          <p:cNvSpPr>
            <a:spLocks noGrp="1"/>
          </p:cNvSpPr>
          <p:nvPr>
            <p:ph type="body" idx="1"/>
          </p:nvPr>
        </p:nvSpPr>
        <p:spPr>
          <a:xfrm>
            <a:off x="360079" y="2178754"/>
            <a:ext cx="5612445"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ECB3630-FA56-C944-829B-CDE5800343EE}"/>
              </a:ext>
            </a:extLst>
          </p:cNvPr>
          <p:cNvSpPr>
            <a:spLocks noGrp="1"/>
          </p:cNvSpPr>
          <p:nvPr>
            <p:ph sz="half" idx="2"/>
          </p:nvPr>
        </p:nvSpPr>
        <p:spPr>
          <a:xfrm>
            <a:off x="360079" y="3002666"/>
            <a:ext cx="5612445"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FF61A93-23B8-BE4F-B7AB-D0733A8FA513}"/>
              </a:ext>
            </a:extLst>
          </p:cNvPr>
          <p:cNvSpPr>
            <a:spLocks noGrp="1"/>
          </p:cNvSpPr>
          <p:nvPr>
            <p:ph type="body" sz="quarter" idx="3"/>
          </p:nvPr>
        </p:nvSpPr>
        <p:spPr>
          <a:xfrm>
            <a:off x="6197252" y="2178754"/>
            <a:ext cx="5634670" cy="686258"/>
          </a:xfrm>
        </p:spPr>
        <p:txBody>
          <a:bodyPr anchor="b"/>
          <a:lstStyle>
            <a:lvl1pPr marL="0" indent="0">
              <a:buNone/>
              <a:defRPr sz="2400" b="1"/>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5FF97EC-EC9C-4542-AD36-17998146D92E}"/>
              </a:ext>
            </a:extLst>
          </p:cNvPr>
          <p:cNvSpPr>
            <a:spLocks noGrp="1"/>
          </p:cNvSpPr>
          <p:nvPr>
            <p:ph sz="quarter" idx="4"/>
          </p:nvPr>
        </p:nvSpPr>
        <p:spPr>
          <a:xfrm>
            <a:off x="6197252" y="3002666"/>
            <a:ext cx="5634670" cy="322541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le 1">
            <a:extLst>
              <a:ext uri="{FF2B5EF4-FFF2-40B4-BE49-F238E27FC236}">
                <a16:creationId xmlns:a16="http://schemas.microsoft.com/office/drawing/2014/main" id="{7B4DD1CF-364C-6F46-BCE5-2169AE16F142}"/>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3974506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D4778-C77A-3E24-035A-D2177DAD77D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F666D9-556F-CBA9-E396-FB2622DE9F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345FE-7B0F-C765-A844-EFC9D7801B07}"/>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78389B5F-0A81-4669-2C8A-AE00DDABF3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D909F-CF95-76AC-8FA3-0368319D6E84}"/>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9913389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B45BDD3-1A9E-F648-95FA-6F2F7556B7A1}"/>
              </a:ext>
            </a:extLst>
          </p:cNvPr>
          <p:cNvSpPr>
            <a:spLocks noGrp="1"/>
          </p:cNvSpPr>
          <p:nvPr>
            <p:ph type="title"/>
          </p:nvPr>
        </p:nvSpPr>
        <p:spPr>
          <a:xfrm>
            <a:off x="363254" y="967769"/>
            <a:ext cx="11465492" cy="972992"/>
          </a:xfrm>
          <a:prstGeom prst="rect">
            <a:avLst/>
          </a:prstGeom>
        </p:spPr>
        <p:txBody>
          <a:bodyPr/>
          <a:lstStyle/>
          <a:p>
            <a:r>
              <a:rPr lang="en-GB"/>
              <a:t>Click to edit Master title style</a:t>
            </a:r>
          </a:p>
        </p:txBody>
      </p:sp>
    </p:spTree>
    <p:extLst>
      <p:ext uri="{BB962C8B-B14F-4D97-AF65-F5344CB8AC3E}">
        <p14:creationId xmlns:p14="http://schemas.microsoft.com/office/powerpoint/2010/main" val="5377201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4765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D75CF-FE81-4D4E-AE17-2E9279689125}"/>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C865C69E-D9E2-4945-8D10-0A69C219A1E3}"/>
              </a:ext>
            </a:extLst>
          </p:cNvPr>
          <p:cNvSpPr>
            <a:spLocks noGrp="1"/>
          </p:cNvSpPr>
          <p:nvPr>
            <p:ph idx="1"/>
          </p:nvPr>
        </p:nvSpPr>
        <p:spPr>
          <a:xfrm>
            <a:off x="5183188" y="967769"/>
            <a:ext cx="6645558" cy="518919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4EFAA12-1017-D24F-BA1C-92103FDAEFCD}"/>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20109171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2B756D8-B8E7-9243-A2BE-A2440AAEBEFB}"/>
              </a:ext>
            </a:extLst>
          </p:cNvPr>
          <p:cNvSpPr>
            <a:spLocks noGrp="1"/>
          </p:cNvSpPr>
          <p:nvPr>
            <p:ph type="pic" idx="1"/>
          </p:nvPr>
        </p:nvSpPr>
        <p:spPr>
          <a:xfrm>
            <a:off x="5183188" y="967770"/>
            <a:ext cx="6645558" cy="5189190"/>
          </a:xfrm>
        </p:spPr>
        <p:txBody>
          <a:bodyPr/>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endParaRPr lang="en-GB"/>
          </a:p>
        </p:txBody>
      </p:sp>
      <p:sp>
        <p:nvSpPr>
          <p:cNvPr id="12" name="Title 1">
            <a:extLst>
              <a:ext uri="{FF2B5EF4-FFF2-40B4-BE49-F238E27FC236}">
                <a16:creationId xmlns:a16="http://schemas.microsoft.com/office/drawing/2014/main" id="{0617FF34-4298-D249-9A85-19BC767418AE}"/>
              </a:ext>
            </a:extLst>
          </p:cNvPr>
          <p:cNvSpPr>
            <a:spLocks noGrp="1"/>
          </p:cNvSpPr>
          <p:nvPr>
            <p:ph type="title"/>
          </p:nvPr>
        </p:nvSpPr>
        <p:spPr>
          <a:xfrm>
            <a:off x="363255" y="967770"/>
            <a:ext cx="4408771" cy="1048147"/>
          </a:xfrm>
          <a:prstGeom prst="rect">
            <a:avLst/>
          </a:prstGeom>
        </p:spPr>
        <p:txBody>
          <a:bodyPr anchor="b"/>
          <a:lstStyle>
            <a:lvl1pPr>
              <a:defRPr sz="3200"/>
            </a:lvl1pPr>
          </a:lstStyle>
          <a:p>
            <a:r>
              <a:rPr lang="en-GB"/>
              <a:t>Click to edit Master title style</a:t>
            </a:r>
          </a:p>
        </p:txBody>
      </p:sp>
      <p:sp>
        <p:nvSpPr>
          <p:cNvPr id="13" name="Text Placeholder 3">
            <a:extLst>
              <a:ext uri="{FF2B5EF4-FFF2-40B4-BE49-F238E27FC236}">
                <a16:creationId xmlns:a16="http://schemas.microsoft.com/office/drawing/2014/main" id="{4F544FF3-EE4A-8745-81B6-51F48CC57D59}"/>
              </a:ext>
            </a:extLst>
          </p:cNvPr>
          <p:cNvSpPr>
            <a:spLocks noGrp="1"/>
          </p:cNvSpPr>
          <p:nvPr>
            <p:ph type="body" sz="half" idx="2"/>
          </p:nvPr>
        </p:nvSpPr>
        <p:spPr>
          <a:xfrm>
            <a:off x="363255" y="2146179"/>
            <a:ext cx="4408771" cy="4010781"/>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GB"/>
              <a:t>Click to edit Master text styles</a:t>
            </a:r>
          </a:p>
        </p:txBody>
      </p:sp>
    </p:spTree>
    <p:extLst>
      <p:ext uri="{BB962C8B-B14F-4D97-AF65-F5344CB8AC3E}">
        <p14:creationId xmlns:p14="http://schemas.microsoft.com/office/powerpoint/2010/main" val="25524997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57628E6-B12D-5448-844A-4D0654447B37}"/>
              </a:ext>
            </a:extLst>
          </p:cNvPr>
          <p:cNvSpPr/>
          <p:nvPr userDrawn="1"/>
        </p:nvSpPr>
        <p:spPr>
          <a:xfrm>
            <a:off x="0" y="1267298"/>
            <a:ext cx="12192000" cy="483886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00"/>
          </a:p>
        </p:txBody>
      </p:sp>
      <p:sp>
        <p:nvSpPr>
          <p:cNvPr id="3" name="Subtitle 2">
            <a:extLst>
              <a:ext uri="{FF2B5EF4-FFF2-40B4-BE49-F238E27FC236}">
                <a16:creationId xmlns:a16="http://schemas.microsoft.com/office/drawing/2014/main" id="{7A51F9B3-6AC9-AF47-819F-942053CCBC8B}"/>
              </a:ext>
            </a:extLst>
          </p:cNvPr>
          <p:cNvSpPr>
            <a:spLocks noGrp="1"/>
          </p:cNvSpPr>
          <p:nvPr>
            <p:ph type="subTitle" idx="1" hasCustomPrompt="1"/>
          </p:nvPr>
        </p:nvSpPr>
        <p:spPr>
          <a:xfrm>
            <a:off x="363254" y="3950888"/>
            <a:ext cx="11465492" cy="1860632"/>
          </a:xfrm>
        </p:spPr>
        <p:txBody>
          <a:bodyPr/>
          <a:lstStyle>
            <a:lvl1pPr marL="0" indent="0" algn="ctr">
              <a:buNone/>
              <a:defRPr sz="2400">
                <a:solidFill>
                  <a:schemeClr val="bg1"/>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GB" dirty="0"/>
              <a:t>www.ncrm.ac.uk</a:t>
            </a:r>
          </a:p>
        </p:txBody>
      </p:sp>
      <p:pic>
        <p:nvPicPr>
          <p:cNvPr id="11" name="Picture 10">
            <a:extLst>
              <a:ext uri="{FF2B5EF4-FFF2-40B4-BE49-F238E27FC236}">
                <a16:creationId xmlns:a16="http://schemas.microsoft.com/office/drawing/2014/main" id="{77384B1B-FB67-3945-8684-91BF0AE0DEC5}"/>
              </a:ext>
            </a:extLst>
          </p:cNvPr>
          <p:cNvPicPr>
            <a:picLocks noChangeAspect="1"/>
          </p:cNvPicPr>
          <p:nvPr userDrawn="1"/>
        </p:nvPicPr>
        <p:blipFill>
          <a:blip r:embed="rId2"/>
          <a:stretch>
            <a:fillRect/>
          </a:stretch>
        </p:blipFill>
        <p:spPr>
          <a:xfrm>
            <a:off x="363254" y="388307"/>
            <a:ext cx="5172814" cy="478159"/>
          </a:xfrm>
          <a:prstGeom prst="rect">
            <a:avLst/>
          </a:prstGeom>
        </p:spPr>
      </p:pic>
      <p:pic>
        <p:nvPicPr>
          <p:cNvPr id="9" name="Picture 7" descr="R:\CENTRES\NCRM\Publicity\Logos\Other\TAB_col_white_background.png">
            <a:extLst>
              <a:ext uri="{FF2B5EF4-FFF2-40B4-BE49-F238E27FC236}">
                <a16:creationId xmlns:a16="http://schemas.microsoft.com/office/drawing/2014/main" id="{81AE495C-B492-4C4D-9AF6-92DDCC336583}"/>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44478" y="6249433"/>
            <a:ext cx="1181829" cy="50083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8" descr="R:\CENTRES\NCRM\Publicity\Logos\Other\298px-University_of_Edinburgh_logo.svg.png">
            <a:extLst>
              <a:ext uri="{FF2B5EF4-FFF2-40B4-BE49-F238E27FC236}">
                <a16:creationId xmlns:a16="http://schemas.microsoft.com/office/drawing/2014/main" id="{E6688575-48E5-7B4A-B014-D341528E139C}"/>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9362607" y="6224270"/>
            <a:ext cx="504056" cy="5074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A picture containing drawing&#10;&#10;Description automatically generated">
            <a:extLst>
              <a:ext uri="{FF2B5EF4-FFF2-40B4-BE49-F238E27FC236}">
                <a16:creationId xmlns:a16="http://schemas.microsoft.com/office/drawing/2014/main" id="{7F18DE1A-82E0-6541-9A23-838A0F31412E}"/>
              </a:ext>
            </a:extLst>
          </p:cNvPr>
          <p:cNvPicPr>
            <a:picLocks noChangeAspect="1"/>
          </p:cNvPicPr>
          <p:nvPr userDrawn="1"/>
        </p:nvPicPr>
        <p:blipFill>
          <a:blip r:embed="rId5"/>
          <a:stretch>
            <a:fillRect/>
          </a:stretch>
        </p:blipFill>
        <p:spPr>
          <a:xfrm>
            <a:off x="1874638" y="6252596"/>
            <a:ext cx="1853022" cy="467022"/>
          </a:xfrm>
          <a:prstGeom prst="rect">
            <a:avLst/>
          </a:prstGeom>
        </p:spPr>
      </p:pic>
      <p:pic>
        <p:nvPicPr>
          <p:cNvPr id="6" name="Picture 5">
            <a:extLst>
              <a:ext uri="{FF2B5EF4-FFF2-40B4-BE49-F238E27FC236}">
                <a16:creationId xmlns:a16="http://schemas.microsoft.com/office/drawing/2014/main" id="{B78C5519-B7E1-4CE8-98B6-98C6C5A57B50}"/>
              </a:ext>
            </a:extLst>
          </p:cNvPr>
          <p:cNvPicPr>
            <a:picLocks noChangeAspect="1"/>
          </p:cNvPicPr>
          <p:nvPr userDrawn="1"/>
        </p:nvPicPr>
        <p:blipFill>
          <a:blip r:embed="rId6"/>
          <a:stretch>
            <a:fillRect/>
          </a:stretch>
        </p:blipFill>
        <p:spPr>
          <a:xfrm>
            <a:off x="4488450" y="6284090"/>
            <a:ext cx="2095238" cy="447619"/>
          </a:xfrm>
          <a:prstGeom prst="rect">
            <a:avLst/>
          </a:prstGeom>
        </p:spPr>
      </p:pic>
    </p:spTree>
    <p:extLst>
      <p:ext uri="{BB962C8B-B14F-4D97-AF65-F5344CB8AC3E}">
        <p14:creationId xmlns:p14="http://schemas.microsoft.com/office/powerpoint/2010/main" val="2316879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A67D5-DAE8-9A55-950E-C98F2C0298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8BD4B5-A6EB-6F5C-2FE5-DFA2870829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F6B4AF-2766-732B-6641-D912D4579511}"/>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2E9BDE1C-81B2-74AC-1DF4-22179D34A4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48CF3F-1D3F-B5F6-53CD-4D691F02E640}"/>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041998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11D3-B9D5-C0D0-C9C0-60CE1ECF9D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9C4E5D-7D1E-5A6B-82C3-A54ACCBD7A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CBDE0BE-A3D8-B97D-D96D-F97CF8F92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E473265-1956-312F-D19E-61A9B24BE457}"/>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6" name="Footer Placeholder 5">
            <a:extLst>
              <a:ext uri="{FF2B5EF4-FFF2-40B4-BE49-F238E27FC236}">
                <a16:creationId xmlns:a16="http://schemas.microsoft.com/office/drawing/2014/main" id="{048A5BD2-E5DF-CD72-E0EC-42B731FAA5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9480D7-1CEF-5616-28D0-AE11C46E7186}"/>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3841977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EC99D-9F26-BEAD-25D2-8C393078C60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285D2F-4B9A-0DC6-9086-0FD526FA31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A93250-865C-D1E5-F293-D96DF2A9B3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E151E59-CE9D-BCBD-5A95-00891EF30E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927474-68EA-7290-2BE0-66E88E168E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45463C0-1860-AD4F-61A6-C7D63EB59E69}"/>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8" name="Footer Placeholder 7">
            <a:extLst>
              <a:ext uri="{FF2B5EF4-FFF2-40B4-BE49-F238E27FC236}">
                <a16:creationId xmlns:a16="http://schemas.microsoft.com/office/drawing/2014/main" id="{678E6D49-D017-9787-21E4-40CDB49224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10727EE-770A-FCA6-5C8D-C78A6F46250D}"/>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334017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53C3A-6AE0-2D33-B202-F39C38173E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EDC5EC6-E538-AA99-09C1-EFB5F543EFDC}"/>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4" name="Footer Placeholder 3">
            <a:extLst>
              <a:ext uri="{FF2B5EF4-FFF2-40B4-BE49-F238E27FC236}">
                <a16:creationId xmlns:a16="http://schemas.microsoft.com/office/drawing/2014/main" id="{B057DE57-F396-4153-293C-3EBF1A6445F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EDCB8BF-D549-C109-6C9E-20027F80A3C5}"/>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2829362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4949DB-4254-0EDD-69F1-1C943577AEFD}"/>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3" name="Footer Placeholder 2">
            <a:extLst>
              <a:ext uri="{FF2B5EF4-FFF2-40B4-BE49-F238E27FC236}">
                <a16:creationId xmlns:a16="http://schemas.microsoft.com/office/drawing/2014/main" id="{83B911C6-FB4E-94ED-25A6-868E25FCC0B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92030BB-483A-604D-0EF5-B585B739F956}"/>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3902119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E6071-0FF9-995C-5583-71D4072ACF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8868D55-4B7E-6855-3DED-C059FEF434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643758E-1176-993B-AEBF-C3B79850AA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70657B-C4C9-8AB9-0C24-80BADB62CB44}"/>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6" name="Footer Placeholder 5">
            <a:extLst>
              <a:ext uri="{FF2B5EF4-FFF2-40B4-BE49-F238E27FC236}">
                <a16:creationId xmlns:a16="http://schemas.microsoft.com/office/drawing/2014/main" id="{8BD3FA0D-465B-35AC-75C9-E5F543C416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9CC2C5C-18F9-A581-DD2A-2970D2D7598D}"/>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786529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1DB98-73DD-D89F-7DD2-4A7F4F17A9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C259A77-F94C-D929-0C0A-98D3387D36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F6AD474-42DA-5859-86D1-09B88921D2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6642B7-9084-5A78-0AEB-27F406394946}"/>
              </a:ext>
            </a:extLst>
          </p:cNvPr>
          <p:cNvSpPr>
            <a:spLocks noGrp="1"/>
          </p:cNvSpPr>
          <p:nvPr>
            <p:ph type="dt" sz="half" idx="10"/>
          </p:nvPr>
        </p:nvSpPr>
        <p:spPr/>
        <p:txBody>
          <a:bodyPr/>
          <a:lstStyle/>
          <a:p>
            <a:fld id="{37234CC5-8AFA-4B0C-A782-994239D6BA85}" type="datetimeFigureOut">
              <a:rPr lang="en-GB" smtClean="0"/>
              <a:t>13/10/2025</a:t>
            </a:fld>
            <a:endParaRPr lang="en-GB"/>
          </a:p>
        </p:txBody>
      </p:sp>
      <p:sp>
        <p:nvSpPr>
          <p:cNvPr id="6" name="Footer Placeholder 5">
            <a:extLst>
              <a:ext uri="{FF2B5EF4-FFF2-40B4-BE49-F238E27FC236}">
                <a16:creationId xmlns:a16="http://schemas.microsoft.com/office/drawing/2014/main" id="{DAA3715B-BA1D-C971-B63A-94D63772B4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549264-EADD-EF64-A621-8D921F64CDE6}"/>
              </a:ext>
            </a:extLst>
          </p:cNvPr>
          <p:cNvSpPr>
            <a:spLocks noGrp="1"/>
          </p:cNvSpPr>
          <p:nvPr>
            <p:ph type="sldNum" sz="quarter" idx="12"/>
          </p:nvPr>
        </p:nvSpPr>
        <p:spPr/>
        <p:txBody>
          <a:bodyPr/>
          <a:lstStyle/>
          <a:p>
            <a:fld id="{86555B15-9970-445D-AAA2-478716DD47B8}" type="slidenum">
              <a:rPr lang="en-GB" smtClean="0"/>
              <a:t>‹#›</a:t>
            </a:fld>
            <a:endParaRPr lang="en-GB"/>
          </a:p>
        </p:txBody>
      </p:sp>
    </p:spTree>
    <p:extLst>
      <p:ext uri="{BB962C8B-B14F-4D97-AF65-F5344CB8AC3E}">
        <p14:creationId xmlns:p14="http://schemas.microsoft.com/office/powerpoint/2010/main" val="139813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5BA43F-8E37-D0E7-C7D2-E3DCEB1DCF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6BBAC9-467B-B56D-A515-AB0404A1C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65985B-1D62-A9B7-1741-1A902C1C91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234CC5-8AFA-4B0C-A782-994239D6BA85}" type="datetimeFigureOut">
              <a:rPr lang="en-GB" smtClean="0"/>
              <a:t>13/10/2025</a:t>
            </a:fld>
            <a:endParaRPr lang="en-GB"/>
          </a:p>
        </p:txBody>
      </p:sp>
      <p:sp>
        <p:nvSpPr>
          <p:cNvPr id="5" name="Footer Placeholder 4">
            <a:extLst>
              <a:ext uri="{FF2B5EF4-FFF2-40B4-BE49-F238E27FC236}">
                <a16:creationId xmlns:a16="http://schemas.microsoft.com/office/drawing/2014/main" id="{BD067852-CE80-AF97-E791-50C38992BC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2B35B67-7F33-AD0F-5457-4042480D84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6555B15-9970-445D-AAA2-478716DD47B8}" type="slidenum">
              <a:rPr lang="en-GB" smtClean="0"/>
              <a:t>‹#›</a:t>
            </a:fld>
            <a:endParaRPr lang="en-GB"/>
          </a:p>
        </p:txBody>
      </p:sp>
    </p:spTree>
    <p:extLst>
      <p:ext uri="{BB962C8B-B14F-4D97-AF65-F5344CB8AC3E}">
        <p14:creationId xmlns:p14="http://schemas.microsoft.com/office/powerpoint/2010/main" val="1250620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ADCABCB-53D2-2848-96D0-2209714C4672}"/>
              </a:ext>
            </a:extLst>
          </p:cNvPr>
          <p:cNvSpPr>
            <a:spLocks noGrp="1"/>
          </p:cNvSpPr>
          <p:nvPr>
            <p:ph type="body" idx="1"/>
          </p:nvPr>
        </p:nvSpPr>
        <p:spPr>
          <a:xfrm>
            <a:off x="363254" y="2506276"/>
            <a:ext cx="11465492" cy="371164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le Placeholder 9">
            <a:extLst>
              <a:ext uri="{FF2B5EF4-FFF2-40B4-BE49-F238E27FC236}">
                <a16:creationId xmlns:a16="http://schemas.microsoft.com/office/drawing/2014/main" id="{AC2D8B6F-598E-8249-89D1-C6BBA7F3BA4F}"/>
              </a:ext>
            </a:extLst>
          </p:cNvPr>
          <p:cNvSpPr>
            <a:spLocks noGrp="1"/>
          </p:cNvSpPr>
          <p:nvPr>
            <p:ph type="title"/>
          </p:nvPr>
        </p:nvSpPr>
        <p:spPr>
          <a:xfrm>
            <a:off x="363254" y="967770"/>
            <a:ext cx="11465492" cy="1325563"/>
          </a:xfrm>
          <a:prstGeom prst="rect">
            <a:avLst/>
          </a:prstGeom>
        </p:spPr>
        <p:txBody>
          <a:bodyPr vert="horz" lIns="91440" tIns="45720" rIns="91440" bIns="45720" rtlCol="0" anchor="ctr">
            <a:normAutofit/>
          </a:bodyPr>
          <a:lstStyle/>
          <a:p>
            <a:r>
              <a:rPr lang="en-GB" dirty="0"/>
              <a:t>Click to edit Master title style</a:t>
            </a:r>
          </a:p>
        </p:txBody>
      </p:sp>
      <p:pic>
        <p:nvPicPr>
          <p:cNvPr id="13" name="Picture 12">
            <a:extLst>
              <a:ext uri="{FF2B5EF4-FFF2-40B4-BE49-F238E27FC236}">
                <a16:creationId xmlns:a16="http://schemas.microsoft.com/office/drawing/2014/main" id="{7EF70C31-5F59-4D46-8052-4E0D39FFBDB8}"/>
              </a:ex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0" y="6469694"/>
            <a:ext cx="12192000" cy="388306"/>
          </a:xfrm>
          <a:prstGeom prst="rect">
            <a:avLst/>
          </a:prstGeom>
        </p:spPr>
      </p:pic>
    </p:spTree>
    <p:extLst>
      <p:ext uri="{BB962C8B-B14F-4D97-AF65-F5344CB8AC3E}">
        <p14:creationId xmlns:p14="http://schemas.microsoft.com/office/powerpoint/2010/main" val="3508647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46" rtl="0" eaLnBrk="1" latinLnBrk="0" hangingPunct="1">
        <a:lnSpc>
          <a:spcPct val="90000"/>
        </a:lnSpc>
        <a:spcBef>
          <a:spcPct val="0"/>
        </a:spcBef>
        <a:buNone/>
        <a:defRPr sz="3600" b="1" kern="1200">
          <a:solidFill>
            <a:schemeClr val="accent2"/>
          </a:solidFill>
          <a:latin typeface="+mj-lt"/>
          <a:ea typeface="+mj-ea"/>
          <a:cs typeface="+mj-cs"/>
        </a:defRPr>
      </a:lvl1pPr>
    </p:titleStyle>
    <p:bodyStyle>
      <a:lvl1pPr marL="228611" indent="-228611" algn="l" defTabSz="91444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34" indent="-228611" algn="l" defTabSz="91444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57" indent="-228611" algn="l" defTabSz="91444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80"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949"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171"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94" indent="-228611" algn="l" defTabSz="91444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24BF3-8D71-FC41-9B7C-67362AE1561D}"/>
              </a:ext>
            </a:extLst>
          </p:cNvPr>
          <p:cNvSpPr>
            <a:spLocks noGrp="1"/>
          </p:cNvSpPr>
          <p:nvPr>
            <p:ph type="ctrTitle"/>
          </p:nvPr>
        </p:nvSpPr>
        <p:spPr>
          <a:xfrm>
            <a:off x="363254" y="2022967"/>
            <a:ext cx="11465492" cy="1406033"/>
          </a:xfrm>
        </p:spPr>
        <p:txBody>
          <a:bodyPr>
            <a:normAutofit/>
          </a:bodyPr>
          <a:lstStyle/>
          <a:p>
            <a:r>
              <a:rPr lang="en-GB" sz="4400" dirty="0"/>
              <a:t>Advanced Survival Analysis</a:t>
            </a:r>
            <a:br>
              <a:rPr lang="en-GB" sz="4400" dirty="0"/>
            </a:br>
            <a:r>
              <a:rPr lang="en-GB" sz="4400" dirty="0"/>
              <a:t>Part #3</a:t>
            </a:r>
            <a:endParaRPr lang="en-GB" sz="4400" b="0" dirty="0"/>
          </a:p>
        </p:txBody>
      </p:sp>
      <p:sp>
        <p:nvSpPr>
          <p:cNvPr id="3" name="Subtitle 2">
            <a:extLst>
              <a:ext uri="{FF2B5EF4-FFF2-40B4-BE49-F238E27FC236}">
                <a16:creationId xmlns:a16="http://schemas.microsoft.com/office/drawing/2014/main" id="{B2652966-0829-4244-ABC0-F1A8CC7C3184}"/>
              </a:ext>
            </a:extLst>
          </p:cNvPr>
          <p:cNvSpPr>
            <a:spLocks noGrp="1"/>
          </p:cNvSpPr>
          <p:nvPr>
            <p:ph type="subTitle" idx="1"/>
          </p:nvPr>
        </p:nvSpPr>
        <p:spPr>
          <a:xfrm>
            <a:off x="363254" y="4133624"/>
            <a:ext cx="11465492" cy="1535110"/>
          </a:xfrm>
        </p:spPr>
        <p:txBody>
          <a:bodyPr/>
          <a:lstStyle/>
          <a:p>
            <a:r>
              <a:rPr lang="en-GB" dirty="0"/>
              <a:t>Dr Oliver Perra</a:t>
            </a:r>
          </a:p>
          <a:p>
            <a:r>
              <a:rPr lang="en-GB" sz="1600" dirty="0"/>
              <a:t>Full resource: https://www.ncrm.ac.uk/resources/online/all/?id=20860</a:t>
            </a:r>
          </a:p>
          <a:p>
            <a:endParaRPr lang="en-GB" dirty="0"/>
          </a:p>
          <a:p>
            <a:endParaRPr lang="en-GB" dirty="0"/>
          </a:p>
        </p:txBody>
      </p:sp>
    </p:spTree>
    <p:extLst>
      <p:ext uri="{BB962C8B-B14F-4D97-AF65-F5344CB8AC3E}">
        <p14:creationId xmlns:p14="http://schemas.microsoft.com/office/powerpoint/2010/main" val="12985824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3F9C8-834F-B8C4-6922-870A4186C7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701360-E484-8CEC-0576-73AE4C8F68B7}"/>
              </a:ext>
            </a:extLst>
          </p:cNvPr>
          <p:cNvSpPr>
            <a:spLocks noGrp="1"/>
          </p:cNvSpPr>
          <p:nvPr>
            <p:ph type="title"/>
          </p:nvPr>
        </p:nvSpPr>
        <p:spPr>
          <a:xfrm>
            <a:off x="0" y="79216"/>
            <a:ext cx="3882452" cy="1899486"/>
          </a:xfrm>
          <a:solidFill>
            <a:srgbClr val="C00000"/>
          </a:solidFill>
        </p:spPr>
        <p:txBody>
          <a:bodyPr/>
          <a:lstStyle/>
          <a:p>
            <a:r>
              <a:rPr lang="en-GB" dirty="0">
                <a:solidFill>
                  <a:schemeClr val="bg1"/>
                </a:solidFill>
              </a:rPr>
              <a:t>Prototypical individuals</a:t>
            </a:r>
          </a:p>
        </p:txBody>
      </p:sp>
      <p:sp>
        <p:nvSpPr>
          <p:cNvPr id="4" name="AutoShape 2">
            <a:extLst>
              <a:ext uri="{FF2B5EF4-FFF2-40B4-BE49-F238E27FC236}">
                <a16:creationId xmlns:a16="http://schemas.microsoft.com/office/drawing/2014/main" id="{7F2ACF0E-1135-AB0D-2D31-1647F34D699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 name="Picture 2">
            <a:extLst>
              <a:ext uri="{FF2B5EF4-FFF2-40B4-BE49-F238E27FC236}">
                <a16:creationId xmlns:a16="http://schemas.microsoft.com/office/drawing/2014/main" id="{D65986E4-84F4-8535-8A92-37B5A41FD993}"/>
              </a:ext>
            </a:extLst>
          </p:cNvPr>
          <p:cNvPicPr>
            <a:picLocks noChangeAspect="1"/>
          </p:cNvPicPr>
          <p:nvPr/>
        </p:nvPicPr>
        <p:blipFill>
          <a:blip r:embed="rId3"/>
          <a:stretch>
            <a:fillRect/>
          </a:stretch>
        </p:blipFill>
        <p:spPr>
          <a:xfrm>
            <a:off x="4221720" y="1151901"/>
            <a:ext cx="7618096" cy="5492711"/>
          </a:xfrm>
          <a:prstGeom prst="rect">
            <a:avLst/>
          </a:prstGeom>
        </p:spPr>
      </p:pic>
    </p:spTree>
    <p:extLst>
      <p:ext uri="{BB962C8B-B14F-4D97-AF65-F5344CB8AC3E}">
        <p14:creationId xmlns:p14="http://schemas.microsoft.com/office/powerpoint/2010/main" val="3778519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A1C1F6-8665-2E0A-1C20-AAFD122F9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0D0DF2-5DE4-A126-2919-6B6F20102F25}"/>
              </a:ext>
            </a:extLst>
          </p:cNvPr>
          <p:cNvSpPr>
            <a:spLocks noGrp="1"/>
          </p:cNvSpPr>
          <p:nvPr>
            <p:ph type="title"/>
          </p:nvPr>
        </p:nvSpPr>
        <p:spPr>
          <a:xfrm>
            <a:off x="0" y="79216"/>
            <a:ext cx="4425002" cy="1872676"/>
          </a:xfrm>
          <a:solidFill>
            <a:srgbClr val="C00000"/>
          </a:solidFill>
        </p:spPr>
        <p:txBody>
          <a:bodyPr/>
          <a:lstStyle/>
          <a:p>
            <a:r>
              <a:rPr lang="en-GB" dirty="0">
                <a:solidFill>
                  <a:schemeClr val="bg1"/>
                </a:solidFill>
              </a:rPr>
              <a:t>Prototypical individuals</a:t>
            </a:r>
          </a:p>
        </p:txBody>
      </p:sp>
      <p:sp>
        <p:nvSpPr>
          <p:cNvPr id="4" name="AutoShape 2">
            <a:extLst>
              <a:ext uri="{FF2B5EF4-FFF2-40B4-BE49-F238E27FC236}">
                <a16:creationId xmlns:a16="http://schemas.microsoft.com/office/drawing/2014/main" id="{6920CE7F-33EA-34C8-DBD7-51C01B947B1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3" name="Picture 2">
            <a:extLst>
              <a:ext uri="{FF2B5EF4-FFF2-40B4-BE49-F238E27FC236}">
                <a16:creationId xmlns:a16="http://schemas.microsoft.com/office/drawing/2014/main" id="{9A9EDD32-053D-9719-3C34-F8B68BE324E1}"/>
              </a:ext>
            </a:extLst>
          </p:cNvPr>
          <p:cNvPicPr>
            <a:picLocks noChangeAspect="1"/>
          </p:cNvPicPr>
          <p:nvPr/>
        </p:nvPicPr>
        <p:blipFill>
          <a:blip r:embed="rId3"/>
          <a:stretch>
            <a:fillRect/>
          </a:stretch>
        </p:blipFill>
        <p:spPr>
          <a:xfrm>
            <a:off x="422900" y="2403793"/>
            <a:ext cx="3319046" cy="2393060"/>
          </a:xfrm>
          <a:prstGeom prst="rect">
            <a:avLst/>
          </a:prstGeom>
        </p:spPr>
      </p:pic>
      <p:sp>
        <p:nvSpPr>
          <p:cNvPr id="5" name="AutoShape 2">
            <a:extLst>
              <a:ext uri="{FF2B5EF4-FFF2-40B4-BE49-F238E27FC236}">
                <a16:creationId xmlns:a16="http://schemas.microsoft.com/office/drawing/2014/main" id="{9D45F38B-210E-6DB8-B489-BB1A7091D017}"/>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a:extLst>
              <a:ext uri="{FF2B5EF4-FFF2-40B4-BE49-F238E27FC236}">
                <a16:creationId xmlns:a16="http://schemas.microsoft.com/office/drawing/2014/main" id="{9B135B84-4F2A-77B4-C13B-0CE5610A9385}"/>
              </a:ext>
            </a:extLst>
          </p:cNvPr>
          <p:cNvPicPr>
            <a:picLocks noChangeAspect="1"/>
          </p:cNvPicPr>
          <p:nvPr/>
        </p:nvPicPr>
        <p:blipFill>
          <a:blip r:embed="rId4"/>
          <a:stretch>
            <a:fillRect/>
          </a:stretch>
        </p:blipFill>
        <p:spPr>
          <a:xfrm>
            <a:off x="4046728" y="79216"/>
            <a:ext cx="7957520" cy="5289341"/>
          </a:xfrm>
          <a:prstGeom prst="rect">
            <a:avLst/>
          </a:prstGeom>
        </p:spPr>
      </p:pic>
    </p:spTree>
    <p:extLst>
      <p:ext uri="{BB962C8B-B14F-4D97-AF65-F5344CB8AC3E}">
        <p14:creationId xmlns:p14="http://schemas.microsoft.com/office/powerpoint/2010/main" val="3358681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7ED4E-3C26-13CE-2C8E-C99BFBD39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A7D165-CFD6-85CD-F953-97366C4B45F2}"/>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Regression Model: Semi-parametric</a:t>
            </a:r>
          </a:p>
        </p:txBody>
      </p:sp>
      <p:sp>
        <p:nvSpPr>
          <p:cNvPr id="5" name="TextBox 4">
            <a:extLst>
              <a:ext uri="{FF2B5EF4-FFF2-40B4-BE49-F238E27FC236}">
                <a16:creationId xmlns:a16="http://schemas.microsoft.com/office/drawing/2014/main" id="{0301C186-D012-006B-68C3-434B779D32FE}"/>
              </a:ext>
            </a:extLst>
          </p:cNvPr>
          <p:cNvSpPr txBox="1"/>
          <p:nvPr/>
        </p:nvSpPr>
        <p:spPr>
          <a:xfrm>
            <a:off x="256674" y="1293452"/>
            <a:ext cx="11499898" cy="2831544"/>
          </a:xfrm>
          <a:prstGeom prst="rect">
            <a:avLst/>
          </a:prstGeom>
          <a:noFill/>
        </p:spPr>
        <p:txBody>
          <a:bodyPr wrap="square">
            <a:spAutoFit/>
          </a:bodyPr>
          <a:lstStyle/>
          <a:p>
            <a:pPr marL="742950" lvl="1" indent="-285750">
              <a:spcBef>
                <a:spcPts val="1200"/>
              </a:spcBef>
              <a:buFont typeface="Arial" panose="020B0604020202020204" pitchFamily="34" charset="0"/>
              <a:buChar char="•"/>
            </a:pPr>
            <a:r>
              <a:rPr lang="en-GB" sz="2800" dirty="0"/>
              <a:t>Key assumptions:</a:t>
            </a:r>
          </a:p>
          <a:p>
            <a:pPr marL="1200150" lvl="2" indent="-285750">
              <a:spcBef>
                <a:spcPts val="1200"/>
              </a:spcBef>
              <a:buFont typeface="Arial" panose="020B0604020202020204" pitchFamily="34" charset="0"/>
              <a:buChar char="•"/>
            </a:pPr>
            <a:r>
              <a:rPr lang="en-US" sz="2400" dirty="0"/>
              <a:t>A fitted log hazard function for each value of the predictors and their combinations; </a:t>
            </a:r>
          </a:p>
          <a:p>
            <a:pPr marL="1200150" lvl="2" indent="-285750">
              <a:spcBef>
                <a:spcPts val="1200"/>
              </a:spcBef>
              <a:buFont typeface="Arial" panose="020B0604020202020204" pitchFamily="34" charset="0"/>
              <a:buChar char="•"/>
            </a:pPr>
            <a:r>
              <a:rPr lang="en-US" sz="2400" dirty="0"/>
              <a:t>Fitted log hazard functions have an identical shape;</a:t>
            </a:r>
          </a:p>
          <a:p>
            <a:pPr marL="1200150" lvl="2" indent="-285750">
              <a:spcBef>
                <a:spcPts val="1200"/>
              </a:spcBef>
              <a:buFont typeface="Arial" panose="020B0604020202020204" pitchFamily="34" charset="0"/>
              <a:buChar char="•"/>
            </a:pPr>
            <a:r>
              <a:rPr lang="en-US" sz="2400" b="1" dirty="0"/>
              <a:t>The distance between log hazard functions is identical at every possible interval</a:t>
            </a:r>
            <a:r>
              <a:rPr lang="en-US" sz="2400" dirty="0"/>
              <a:t>.</a:t>
            </a:r>
          </a:p>
        </p:txBody>
      </p:sp>
    </p:spTree>
    <p:extLst>
      <p:ext uri="{BB962C8B-B14F-4D97-AF65-F5344CB8AC3E}">
        <p14:creationId xmlns:p14="http://schemas.microsoft.com/office/powerpoint/2010/main" val="668435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8356C-D476-294A-D837-B335FF5802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91867-4004-AADE-1DCA-1AF14E939DEC}"/>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Regression Model: Interactions with Time</a:t>
            </a:r>
          </a:p>
        </p:txBody>
      </p:sp>
      <p:sp>
        <p:nvSpPr>
          <p:cNvPr id="5" name="TextBox 4">
            <a:extLst>
              <a:ext uri="{FF2B5EF4-FFF2-40B4-BE49-F238E27FC236}">
                <a16:creationId xmlns:a16="http://schemas.microsoft.com/office/drawing/2014/main" id="{FDB14620-FD23-8C28-5D95-4205F0994D42}"/>
              </a:ext>
            </a:extLst>
          </p:cNvPr>
          <p:cNvSpPr txBox="1"/>
          <p:nvPr/>
        </p:nvSpPr>
        <p:spPr>
          <a:xfrm>
            <a:off x="256674" y="1293452"/>
            <a:ext cx="11499898" cy="2831544"/>
          </a:xfrm>
          <a:prstGeom prst="rect">
            <a:avLst/>
          </a:prstGeom>
          <a:noFill/>
        </p:spPr>
        <p:txBody>
          <a:bodyPr wrap="square">
            <a:spAutoFit/>
          </a:bodyPr>
          <a:lstStyle/>
          <a:p>
            <a:pPr marL="742950" lvl="1" indent="-285750">
              <a:spcBef>
                <a:spcPts val="1200"/>
              </a:spcBef>
              <a:buFont typeface="Arial" panose="020B0604020202020204" pitchFamily="34" charset="0"/>
              <a:buChar char="•"/>
            </a:pPr>
            <a:r>
              <a:rPr lang="en-GB" sz="2800" dirty="0"/>
              <a:t>Key assumptions:</a:t>
            </a:r>
          </a:p>
          <a:p>
            <a:pPr marL="1200150" lvl="2" indent="-285750">
              <a:spcBef>
                <a:spcPts val="1200"/>
              </a:spcBef>
              <a:buFont typeface="Arial" panose="020B0604020202020204" pitchFamily="34" charset="0"/>
              <a:buChar char="•"/>
            </a:pPr>
            <a:r>
              <a:rPr lang="en-US" sz="2400" dirty="0"/>
              <a:t>A fitted log hazard function for each value of the predictors and their combinations; </a:t>
            </a:r>
          </a:p>
          <a:p>
            <a:pPr marL="1200150" lvl="2" indent="-285750">
              <a:spcBef>
                <a:spcPts val="1200"/>
              </a:spcBef>
              <a:buFont typeface="Arial" panose="020B0604020202020204" pitchFamily="34" charset="0"/>
              <a:buChar char="•"/>
            </a:pPr>
            <a:r>
              <a:rPr lang="en-US" sz="2400" dirty="0"/>
              <a:t>Fitted log hazard functions have an identical shape;</a:t>
            </a:r>
          </a:p>
          <a:p>
            <a:pPr marL="1200150" lvl="2" indent="-285750">
              <a:spcBef>
                <a:spcPts val="1200"/>
              </a:spcBef>
              <a:buFont typeface="Arial" panose="020B0604020202020204" pitchFamily="34" charset="0"/>
              <a:buChar char="•"/>
            </a:pPr>
            <a:r>
              <a:rPr lang="en-US" sz="2400" b="1" dirty="0"/>
              <a:t>The distance between log hazard functions is identical at every possible interval</a:t>
            </a:r>
            <a:r>
              <a:rPr lang="en-US" sz="2400" dirty="0"/>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B54DA727-4436-4553-8E75-BB435BEEBACD}"/>
                  </a:ext>
                </a:extLst>
              </p:cNvPr>
              <p:cNvSpPr txBox="1"/>
              <p:nvPr/>
            </p:nvSpPr>
            <p:spPr>
              <a:xfrm>
                <a:off x="677057" y="4718572"/>
                <a:ext cx="10760438" cy="666657"/>
              </a:xfrm>
              <a:prstGeom prst="rect">
                <a:avLst/>
              </a:prstGeom>
              <a:noFill/>
            </p:spPr>
            <p:txBody>
              <a:bodyPr wrap="square">
                <a:spAutoFit/>
              </a:bodyPr>
              <a:lstStyle/>
              <a:p>
                <a:pPr lvl="1">
                  <a:spcBef>
                    <a:spcPts val="1200"/>
                  </a:spcBef>
                </a:pPr>
                <a:r>
                  <a:rPr lang="en-GB" sz="3200" dirty="0"/>
                  <a:t>l</a:t>
                </a:r>
                <a14:m>
                  <m:oMath xmlns:m="http://schemas.openxmlformats.org/officeDocument/2006/math">
                    <m:r>
                      <a:rPr lang="en-GB" sz="3200" i="1">
                        <a:latin typeface="Cambria Math" panose="02040503050406030204" pitchFamily="18" charset="0"/>
                      </a:rPr>
                      <m:t>𝑜𝑔</m:t>
                    </m:r>
                    <m:r>
                      <a:rPr lang="en-GB" sz="3200" b="0" i="1" smtClean="0">
                        <a:latin typeface="Cambria Math" panose="02040503050406030204" pitchFamily="18" charset="0"/>
                      </a:rPr>
                      <m:t> </m:t>
                    </m:r>
                    <m:r>
                      <a:rPr lang="en-GB" sz="3200" b="0" i="1" smtClean="0">
                        <a:latin typeface="Cambria Math" panose="02040503050406030204" pitchFamily="18" charset="0"/>
                      </a:rPr>
                      <m:t>h</m:t>
                    </m:r>
                    <m:d>
                      <m:dPr>
                        <m:ctrlPr>
                          <a:rPr lang="en-GB" sz="3200" i="1">
                            <a:latin typeface="Cambria Math" panose="02040503050406030204" pitchFamily="18" charset="0"/>
                          </a:rPr>
                        </m:ctrlPr>
                      </m:dPr>
                      <m:e>
                        <m:sSub>
                          <m:sSubPr>
                            <m:ctrlPr>
                              <a:rPr lang="en-GB" sz="3200" i="1">
                                <a:latin typeface="Cambria Math" panose="02040503050406030204" pitchFamily="18" charset="0"/>
                              </a:rPr>
                            </m:ctrlPr>
                          </m:sSubPr>
                          <m:e>
                            <m:r>
                              <a:rPr lang="en-GB" sz="3200" i="1">
                                <a:latin typeface="Cambria Math" panose="02040503050406030204" pitchFamily="18" charset="0"/>
                              </a:rPr>
                              <m:t>𝑡</m:t>
                            </m:r>
                          </m:e>
                          <m:sub>
                            <m:r>
                              <a:rPr lang="en-GB" sz="3200" i="1">
                                <a:latin typeface="Cambria Math" panose="02040503050406030204" pitchFamily="18" charset="0"/>
                              </a:rPr>
                              <m:t>𝑖𝑗</m:t>
                            </m:r>
                          </m:sub>
                        </m:sSub>
                      </m:e>
                    </m:d>
                    <m:r>
                      <a:rPr lang="en-GB" sz="3200" i="1">
                        <a:latin typeface="Cambria Math" panose="02040503050406030204" pitchFamily="18" charset="0"/>
                      </a:rPr>
                      <m:t> </m:t>
                    </m:r>
                  </m:oMath>
                </a14:m>
                <a:r>
                  <a:rPr lang="en-GB" sz="3200" dirty="0"/>
                  <a:t>=  </a:t>
                </a:r>
                <a14:m>
                  <m:oMath xmlns:m="http://schemas.openxmlformats.org/officeDocument/2006/math">
                    <m:r>
                      <a:rPr lang="en-GB" sz="3200" i="1">
                        <a:latin typeface="Cambria Math" panose="02040503050406030204" pitchFamily="18" charset="0"/>
                      </a:rPr>
                      <m:t>𝑙𝑜𝑔</m:t>
                    </m:r>
                    <m:r>
                      <a:rPr lang="en-GB" sz="3200">
                        <a:latin typeface="Cambria Math" panose="02040503050406030204" pitchFamily="18" charset="0"/>
                      </a:rPr>
                      <m:t> </m:t>
                    </m:r>
                    <m:sSub>
                      <m:sSubPr>
                        <m:ctrlPr>
                          <a:rPr lang="en-GB" sz="3200" i="1">
                            <a:latin typeface="Cambria Math" panose="02040503050406030204" pitchFamily="18" charset="0"/>
                          </a:rPr>
                        </m:ctrlPr>
                      </m:sSubPr>
                      <m:e>
                        <m:r>
                          <a:rPr lang="en-GB" sz="3200" b="0" i="1" smtClean="0">
                            <a:latin typeface="Cambria Math" panose="02040503050406030204" pitchFamily="18" charset="0"/>
                          </a:rPr>
                          <m:t>h</m:t>
                        </m:r>
                      </m:e>
                      <m:sub>
                        <m:r>
                          <a:rPr lang="en-GB" sz="3200" i="1">
                            <a:latin typeface="Cambria Math" panose="02040503050406030204" pitchFamily="18" charset="0"/>
                          </a:rPr>
                          <m:t>0</m:t>
                        </m:r>
                      </m:sub>
                    </m:sSub>
                    <m:r>
                      <a:rPr lang="en-GB" sz="3200">
                        <a:latin typeface="Cambria Math" panose="02040503050406030204" pitchFamily="18" charset="0"/>
                      </a:rPr>
                      <m:t> </m:t>
                    </m:r>
                    <m:d>
                      <m:dPr>
                        <m:ctrlPr>
                          <a:rPr lang="en-GB" sz="3200" i="1">
                            <a:latin typeface="Cambria Math" panose="02040503050406030204" pitchFamily="18" charset="0"/>
                          </a:rPr>
                        </m:ctrlPr>
                      </m:dPr>
                      <m:e>
                        <m:sSub>
                          <m:sSubPr>
                            <m:ctrlPr>
                              <a:rPr lang="en-GB" sz="3200" i="1">
                                <a:latin typeface="Cambria Math" panose="02040503050406030204" pitchFamily="18" charset="0"/>
                              </a:rPr>
                            </m:ctrlPr>
                          </m:sSubPr>
                          <m:e>
                            <m:r>
                              <a:rPr lang="en-GB" sz="3200" i="1">
                                <a:latin typeface="Cambria Math" panose="02040503050406030204" pitchFamily="18" charset="0"/>
                              </a:rPr>
                              <m:t>𝑡</m:t>
                            </m:r>
                          </m:e>
                          <m:sub>
                            <m:r>
                              <a:rPr lang="en-GB" sz="3200" i="1">
                                <a:latin typeface="Cambria Math" panose="02040503050406030204" pitchFamily="18" charset="0"/>
                              </a:rPr>
                              <m:t>𝑗</m:t>
                            </m:r>
                          </m:sub>
                        </m:sSub>
                      </m:e>
                    </m:d>
                    <m:r>
                      <a:rPr lang="en-GB" sz="3200" i="1">
                        <a:latin typeface="Cambria Math" panose="02040503050406030204" pitchFamily="18" charset="0"/>
                      </a:rPr>
                      <m:t> +  </m:t>
                    </m:r>
                    <m:sSub>
                      <m:sSubPr>
                        <m:ctrlPr>
                          <a:rPr lang="en-GB" sz="3200" i="1">
                            <a:latin typeface="Cambria Math" panose="02040503050406030204" pitchFamily="18" charset="0"/>
                          </a:rPr>
                        </m:ctrlPr>
                      </m:sSubPr>
                      <m:e>
                        <m:r>
                          <a:rPr lang="en-GB" sz="3200" i="1">
                            <a:latin typeface="Cambria Math" panose="02040503050406030204" pitchFamily="18" charset="0"/>
                            <a:ea typeface="Cambria Math" panose="02040503050406030204" pitchFamily="18" charset="0"/>
                          </a:rPr>
                          <m:t>𝛽</m:t>
                        </m:r>
                      </m:e>
                      <m:sub>
                        <m:r>
                          <a:rPr lang="en-GB" sz="3200" i="1">
                            <a:latin typeface="Cambria Math" panose="02040503050406030204" pitchFamily="18" charset="0"/>
                          </a:rPr>
                          <m:t>1</m:t>
                        </m:r>
                      </m:sub>
                    </m:sSub>
                    <m:sSub>
                      <m:sSubPr>
                        <m:ctrlPr>
                          <a:rPr lang="en-GB" sz="3200" i="1">
                            <a:latin typeface="Cambria Math" panose="02040503050406030204" pitchFamily="18" charset="0"/>
                          </a:rPr>
                        </m:ctrlPr>
                      </m:sSubPr>
                      <m:e>
                        <m:r>
                          <a:rPr lang="en-GB" sz="3200" i="1">
                            <a:latin typeface="Cambria Math" panose="02040503050406030204" pitchFamily="18" charset="0"/>
                          </a:rPr>
                          <m:t>𝑋</m:t>
                        </m:r>
                      </m:e>
                      <m:sub>
                        <m:r>
                          <a:rPr lang="en-GB" sz="3200" i="1">
                            <a:latin typeface="Cambria Math" panose="02040503050406030204" pitchFamily="18" charset="0"/>
                          </a:rPr>
                          <m:t>𝑖</m:t>
                        </m:r>
                      </m:sub>
                    </m:sSub>
                    <m:r>
                      <a:rPr lang="en-GB" sz="3200" b="0" i="0" smtClean="0">
                        <a:latin typeface="Cambria Math" panose="02040503050406030204" pitchFamily="18" charset="0"/>
                      </a:rPr>
                      <m:t> +</m:t>
                    </m:r>
                    <m:sSub>
                      <m:sSubPr>
                        <m:ctrlPr>
                          <a:rPr lang="en-GB" sz="3200" b="1" i="1">
                            <a:latin typeface="Cambria Math" panose="02040503050406030204" pitchFamily="18" charset="0"/>
                          </a:rPr>
                        </m:ctrlPr>
                      </m:sSubPr>
                      <m:e>
                        <m:r>
                          <a:rPr lang="en-GB" sz="3200" b="1" i="1">
                            <a:latin typeface="Cambria Math" panose="02040503050406030204" pitchFamily="18" charset="0"/>
                            <a:ea typeface="Cambria Math" panose="02040503050406030204" pitchFamily="18" charset="0"/>
                          </a:rPr>
                          <m:t>𝜷</m:t>
                        </m:r>
                      </m:e>
                      <m:sub>
                        <m:r>
                          <a:rPr lang="en-GB" sz="3200" b="1" i="1" smtClean="0">
                            <a:latin typeface="Cambria Math" panose="02040503050406030204" pitchFamily="18" charset="0"/>
                            <a:ea typeface="Cambria Math" panose="02040503050406030204" pitchFamily="18" charset="0"/>
                          </a:rPr>
                          <m:t>𝟐</m:t>
                        </m:r>
                      </m:sub>
                    </m:sSub>
                    <m:sSub>
                      <m:sSubPr>
                        <m:ctrlPr>
                          <a:rPr lang="en-GB" sz="3200" b="1" i="1">
                            <a:latin typeface="Cambria Math" panose="02040503050406030204" pitchFamily="18" charset="0"/>
                          </a:rPr>
                        </m:ctrlPr>
                      </m:sSubPr>
                      <m:e>
                        <m:r>
                          <a:rPr lang="en-GB" sz="3200" b="1" i="1">
                            <a:latin typeface="Cambria Math" panose="02040503050406030204" pitchFamily="18" charset="0"/>
                          </a:rPr>
                          <m:t>𝑿</m:t>
                        </m:r>
                      </m:e>
                      <m:sub>
                        <m:r>
                          <a:rPr lang="en-GB" sz="3200" b="1" i="1">
                            <a:latin typeface="Cambria Math" panose="02040503050406030204" pitchFamily="18" charset="0"/>
                          </a:rPr>
                          <m:t>𝒊</m:t>
                        </m:r>
                      </m:sub>
                    </m:sSub>
                    <m:r>
                      <a:rPr lang="en-GB" sz="3200" b="1" i="0" smtClean="0">
                        <a:latin typeface="Cambria Math" panose="02040503050406030204" pitchFamily="18" charset="0"/>
                      </a:rPr>
                      <m:t>(</m:t>
                    </m:r>
                    <m:sSub>
                      <m:sSubPr>
                        <m:ctrlPr>
                          <a:rPr lang="en-GB" sz="3200" b="1" i="1" smtClean="0">
                            <a:latin typeface="Cambria Math" panose="02040503050406030204" pitchFamily="18" charset="0"/>
                          </a:rPr>
                        </m:ctrlPr>
                      </m:sSubPr>
                      <m:e>
                        <m:r>
                          <a:rPr lang="en-GB" sz="3200" b="1" i="1" smtClean="0">
                            <a:latin typeface="Cambria Math" panose="02040503050406030204" pitchFamily="18" charset="0"/>
                          </a:rPr>
                          <m:t>𝑻𝒊𝒎𝒆</m:t>
                        </m:r>
                      </m:e>
                      <m:sub>
                        <m:r>
                          <a:rPr lang="en-GB" sz="3200" b="1" i="1" smtClean="0">
                            <a:latin typeface="Cambria Math" panose="02040503050406030204" pitchFamily="18" charset="0"/>
                          </a:rPr>
                          <m:t>𝒊𝒋</m:t>
                        </m:r>
                      </m:sub>
                    </m:sSub>
                    <m:r>
                      <a:rPr lang="en-GB" sz="3200" b="1" i="1" smtClean="0">
                        <a:latin typeface="Cambria Math" panose="02040503050406030204" pitchFamily="18" charset="0"/>
                      </a:rPr>
                      <m:t> −</m:t>
                    </m:r>
                    <m:r>
                      <a:rPr lang="en-GB" sz="3200" b="1" i="1" smtClean="0">
                        <a:latin typeface="Cambria Math" panose="02040503050406030204" pitchFamily="18" charset="0"/>
                      </a:rPr>
                      <m:t>𝒄</m:t>
                    </m:r>
                    <m:r>
                      <a:rPr lang="en-GB" sz="3200" b="1" i="1" smtClean="0">
                        <a:latin typeface="Cambria Math" panose="02040503050406030204" pitchFamily="18" charset="0"/>
                      </a:rPr>
                      <m:t>)</m:t>
                    </m:r>
                  </m:oMath>
                </a14:m>
                <a:endParaRPr lang="en-GB" sz="5400" b="1" dirty="0"/>
              </a:p>
            </p:txBody>
          </p:sp>
        </mc:Choice>
        <mc:Fallback xmlns="">
          <p:sp>
            <p:nvSpPr>
              <p:cNvPr id="4" name="TextBox 3">
                <a:extLst>
                  <a:ext uri="{FF2B5EF4-FFF2-40B4-BE49-F238E27FC236}">
                    <a16:creationId xmlns:a16="http://schemas.microsoft.com/office/drawing/2014/main" id="{B54DA727-4436-4553-8E75-BB435BEEBACD}"/>
                  </a:ext>
                </a:extLst>
              </p:cNvPr>
              <p:cNvSpPr txBox="1">
                <a:spLocks noRot="1" noChangeAspect="1" noMove="1" noResize="1" noEditPoints="1" noAdjustHandles="1" noChangeArrowheads="1" noChangeShapeType="1" noTextEdit="1"/>
              </p:cNvSpPr>
              <p:nvPr/>
            </p:nvSpPr>
            <p:spPr>
              <a:xfrm>
                <a:off x="677057" y="4718572"/>
                <a:ext cx="10760438" cy="666657"/>
              </a:xfrm>
              <a:prstGeom prst="rect">
                <a:avLst/>
              </a:prstGeom>
              <a:blipFill>
                <a:blip r:embed="rId3"/>
                <a:stretch>
                  <a:fillRect t="-4587" b="-24771"/>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A04D1D64-44A0-8B09-1B93-037AA8CC365C}"/>
              </a:ext>
            </a:extLst>
          </p:cNvPr>
          <p:cNvSpPr txBox="1"/>
          <p:nvPr/>
        </p:nvSpPr>
        <p:spPr>
          <a:xfrm>
            <a:off x="-940041" y="4256907"/>
            <a:ext cx="11499898" cy="461665"/>
          </a:xfrm>
          <a:prstGeom prst="rect">
            <a:avLst/>
          </a:prstGeom>
          <a:noFill/>
        </p:spPr>
        <p:txBody>
          <a:bodyPr wrap="square">
            <a:spAutoFit/>
          </a:bodyPr>
          <a:lstStyle/>
          <a:p>
            <a:pPr marL="1200150" lvl="2" indent="-285750">
              <a:spcBef>
                <a:spcPts val="1200"/>
              </a:spcBef>
              <a:buFont typeface="Arial" panose="020B0604020202020204" pitchFamily="34" charset="0"/>
              <a:buChar char="•"/>
            </a:pPr>
            <a:r>
              <a:rPr lang="en-US" sz="2400" b="1" dirty="0"/>
              <a:t>The latter can be relaxed, and thus allow predictor X time interactions:</a:t>
            </a:r>
            <a:endParaRPr lang="en-US" sz="2400" dirty="0"/>
          </a:p>
        </p:txBody>
      </p:sp>
    </p:spTree>
    <p:extLst>
      <p:ext uri="{BB962C8B-B14F-4D97-AF65-F5344CB8AC3E}">
        <p14:creationId xmlns:p14="http://schemas.microsoft.com/office/powerpoint/2010/main" val="1267578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E9B51-C073-8104-EB7C-45F8C392E4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101B99-DC42-E8BE-4062-0453D6BC4842}"/>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Regression Model: Interactions with Time</a:t>
            </a:r>
          </a:p>
        </p:txBody>
      </p:sp>
      <p:sp>
        <p:nvSpPr>
          <p:cNvPr id="5" name="TextBox 4">
            <a:extLst>
              <a:ext uri="{FF2B5EF4-FFF2-40B4-BE49-F238E27FC236}">
                <a16:creationId xmlns:a16="http://schemas.microsoft.com/office/drawing/2014/main" id="{C13649EF-7493-1476-E7B7-CD7738312766}"/>
              </a:ext>
            </a:extLst>
          </p:cNvPr>
          <p:cNvSpPr txBox="1"/>
          <p:nvPr/>
        </p:nvSpPr>
        <p:spPr>
          <a:xfrm>
            <a:off x="256674" y="1293452"/>
            <a:ext cx="11499898" cy="2831544"/>
          </a:xfrm>
          <a:prstGeom prst="rect">
            <a:avLst/>
          </a:prstGeom>
          <a:noFill/>
        </p:spPr>
        <p:txBody>
          <a:bodyPr wrap="square">
            <a:spAutoFit/>
          </a:bodyPr>
          <a:lstStyle/>
          <a:p>
            <a:pPr marL="742950" lvl="1" indent="-285750">
              <a:spcBef>
                <a:spcPts val="1200"/>
              </a:spcBef>
              <a:buFont typeface="Arial" panose="020B0604020202020204" pitchFamily="34" charset="0"/>
              <a:buChar char="•"/>
            </a:pPr>
            <a:r>
              <a:rPr lang="en-GB" sz="2800" dirty="0"/>
              <a:t>Key assumptions:</a:t>
            </a:r>
          </a:p>
          <a:p>
            <a:pPr marL="1200150" lvl="2" indent="-285750">
              <a:spcBef>
                <a:spcPts val="1200"/>
              </a:spcBef>
              <a:buFont typeface="Arial" panose="020B0604020202020204" pitchFamily="34" charset="0"/>
              <a:buChar char="•"/>
            </a:pPr>
            <a:r>
              <a:rPr lang="en-US" sz="2400" dirty="0"/>
              <a:t>A fitted log hazard function for each value of the predictors and their combinations; </a:t>
            </a:r>
          </a:p>
          <a:p>
            <a:pPr marL="1200150" lvl="2" indent="-285750">
              <a:spcBef>
                <a:spcPts val="1200"/>
              </a:spcBef>
              <a:buFont typeface="Arial" panose="020B0604020202020204" pitchFamily="34" charset="0"/>
              <a:buChar char="•"/>
            </a:pPr>
            <a:r>
              <a:rPr lang="en-US" sz="2400" dirty="0"/>
              <a:t>Fitted log hazard functions have an identical shape;</a:t>
            </a:r>
          </a:p>
          <a:p>
            <a:pPr marL="1200150" lvl="2" indent="-285750">
              <a:spcBef>
                <a:spcPts val="1200"/>
              </a:spcBef>
              <a:buFont typeface="Arial" panose="020B0604020202020204" pitchFamily="34" charset="0"/>
              <a:buChar char="•"/>
            </a:pPr>
            <a:r>
              <a:rPr lang="en-US" sz="2400" b="1" dirty="0"/>
              <a:t>The distance between log hazard functions is identical at every possible interval</a:t>
            </a:r>
            <a:r>
              <a:rPr lang="en-US" sz="2400" dirty="0"/>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030FFDF6-02BD-8AFB-0A28-7F23625A3E40}"/>
                  </a:ext>
                </a:extLst>
              </p:cNvPr>
              <p:cNvSpPr txBox="1"/>
              <p:nvPr/>
            </p:nvSpPr>
            <p:spPr>
              <a:xfrm>
                <a:off x="677057" y="4718572"/>
                <a:ext cx="8886668" cy="517834"/>
              </a:xfrm>
              <a:prstGeom prst="rect">
                <a:avLst/>
              </a:prstGeom>
              <a:noFill/>
            </p:spPr>
            <p:txBody>
              <a:bodyPr wrap="square">
                <a:spAutoFit/>
              </a:bodyPr>
              <a:lstStyle/>
              <a:p>
                <a:pPr lvl="1">
                  <a:spcBef>
                    <a:spcPts val="1200"/>
                  </a:spcBef>
                </a:pPr>
                <a:r>
                  <a:rPr lang="en-GB" sz="2400" dirty="0"/>
                  <a:t>l</a:t>
                </a:r>
                <a14:m>
                  <m:oMath xmlns:m="http://schemas.openxmlformats.org/officeDocument/2006/math">
                    <m:r>
                      <a:rPr lang="en-GB" sz="2400" i="1">
                        <a:latin typeface="Cambria Math" panose="02040503050406030204" pitchFamily="18" charset="0"/>
                      </a:rPr>
                      <m:t>𝑜𝑔</m:t>
                    </m:r>
                    <m:r>
                      <a:rPr lang="en-GB" sz="2400" b="0" i="1" smtClean="0">
                        <a:latin typeface="Cambria Math" panose="02040503050406030204" pitchFamily="18" charset="0"/>
                      </a:rPr>
                      <m:t> </m:t>
                    </m:r>
                    <m:r>
                      <a:rPr lang="en-GB" sz="2400" b="0" i="1" smtClean="0">
                        <a:latin typeface="Cambria Math" panose="02040503050406030204" pitchFamily="18" charset="0"/>
                      </a:rPr>
                      <m:t>h</m:t>
                    </m:r>
                    <m:d>
                      <m:dPr>
                        <m:ctrlPr>
                          <a:rPr lang="en-GB" sz="2400" i="1">
                            <a:latin typeface="Cambria Math" panose="02040503050406030204" pitchFamily="18" charset="0"/>
                          </a:rPr>
                        </m:ctrlPr>
                      </m:dPr>
                      <m:e>
                        <m:sSub>
                          <m:sSubPr>
                            <m:ctrlPr>
                              <a:rPr lang="en-GB" sz="2400" i="1">
                                <a:latin typeface="Cambria Math" panose="02040503050406030204" pitchFamily="18" charset="0"/>
                              </a:rPr>
                            </m:ctrlPr>
                          </m:sSubPr>
                          <m:e>
                            <m:r>
                              <a:rPr lang="en-GB" sz="2400" i="1">
                                <a:latin typeface="Cambria Math" panose="02040503050406030204" pitchFamily="18" charset="0"/>
                              </a:rPr>
                              <m:t>𝑡</m:t>
                            </m:r>
                          </m:e>
                          <m:sub>
                            <m:r>
                              <a:rPr lang="en-GB" sz="2400" i="1">
                                <a:latin typeface="Cambria Math" panose="02040503050406030204" pitchFamily="18" charset="0"/>
                              </a:rPr>
                              <m:t>𝑖𝑗</m:t>
                            </m:r>
                          </m:sub>
                        </m:sSub>
                      </m:e>
                    </m:d>
                    <m:r>
                      <a:rPr lang="en-GB" sz="2400" i="1">
                        <a:latin typeface="Cambria Math" panose="02040503050406030204" pitchFamily="18" charset="0"/>
                      </a:rPr>
                      <m:t> </m:t>
                    </m:r>
                  </m:oMath>
                </a14:m>
                <a:r>
                  <a:rPr lang="en-GB" sz="2400" dirty="0"/>
                  <a:t>=  </a:t>
                </a:r>
                <a14:m>
                  <m:oMath xmlns:m="http://schemas.openxmlformats.org/officeDocument/2006/math">
                    <m:r>
                      <a:rPr lang="en-GB" sz="2400" i="1">
                        <a:latin typeface="Cambria Math" panose="02040503050406030204" pitchFamily="18" charset="0"/>
                      </a:rPr>
                      <m:t>𝑙𝑜𝑔</m:t>
                    </m:r>
                    <m:r>
                      <a:rPr lang="en-GB" sz="2400">
                        <a:latin typeface="Cambria Math" panose="02040503050406030204" pitchFamily="18" charset="0"/>
                      </a:rPr>
                      <m:t> </m:t>
                    </m:r>
                    <m:sSub>
                      <m:sSubPr>
                        <m:ctrlPr>
                          <a:rPr lang="en-GB" sz="2400" i="1">
                            <a:latin typeface="Cambria Math" panose="02040503050406030204" pitchFamily="18" charset="0"/>
                          </a:rPr>
                        </m:ctrlPr>
                      </m:sSubPr>
                      <m:e>
                        <m:r>
                          <a:rPr lang="en-GB" sz="2400" b="0" i="1" smtClean="0">
                            <a:latin typeface="Cambria Math" panose="02040503050406030204" pitchFamily="18" charset="0"/>
                          </a:rPr>
                          <m:t>h</m:t>
                        </m:r>
                      </m:e>
                      <m:sub>
                        <m:r>
                          <a:rPr lang="en-GB" sz="2400" i="1">
                            <a:latin typeface="Cambria Math" panose="02040503050406030204" pitchFamily="18" charset="0"/>
                          </a:rPr>
                          <m:t>0</m:t>
                        </m:r>
                      </m:sub>
                    </m:sSub>
                    <m:r>
                      <a:rPr lang="en-GB" sz="2400">
                        <a:latin typeface="Cambria Math" panose="02040503050406030204" pitchFamily="18" charset="0"/>
                      </a:rPr>
                      <m:t> </m:t>
                    </m:r>
                    <m:d>
                      <m:dPr>
                        <m:ctrlPr>
                          <a:rPr lang="en-GB" sz="2400" i="1">
                            <a:latin typeface="Cambria Math" panose="02040503050406030204" pitchFamily="18" charset="0"/>
                          </a:rPr>
                        </m:ctrlPr>
                      </m:dPr>
                      <m:e>
                        <m:sSub>
                          <m:sSubPr>
                            <m:ctrlPr>
                              <a:rPr lang="en-GB" sz="2400" i="1">
                                <a:latin typeface="Cambria Math" panose="02040503050406030204" pitchFamily="18" charset="0"/>
                              </a:rPr>
                            </m:ctrlPr>
                          </m:sSubPr>
                          <m:e>
                            <m:r>
                              <a:rPr lang="en-GB" sz="2400" i="1">
                                <a:latin typeface="Cambria Math" panose="02040503050406030204" pitchFamily="18" charset="0"/>
                              </a:rPr>
                              <m:t>𝑡</m:t>
                            </m:r>
                          </m:e>
                          <m:sub>
                            <m:r>
                              <a:rPr lang="en-GB" sz="2400" i="1">
                                <a:latin typeface="Cambria Math" panose="02040503050406030204" pitchFamily="18" charset="0"/>
                              </a:rPr>
                              <m:t>𝑗</m:t>
                            </m:r>
                          </m:sub>
                        </m:sSub>
                      </m:e>
                    </m:d>
                    <m:r>
                      <a:rPr lang="en-GB" sz="2400" i="1">
                        <a:latin typeface="Cambria Math" panose="02040503050406030204" pitchFamily="18" charset="0"/>
                      </a:rPr>
                      <m:t> +  </m:t>
                    </m:r>
                    <m:sSub>
                      <m:sSubPr>
                        <m:ctrlPr>
                          <a:rPr lang="en-GB" sz="2400" i="1">
                            <a:latin typeface="Cambria Math" panose="02040503050406030204" pitchFamily="18" charset="0"/>
                          </a:rPr>
                        </m:ctrlPr>
                      </m:sSubPr>
                      <m:e>
                        <m:r>
                          <a:rPr lang="en-GB" sz="2400" i="1">
                            <a:latin typeface="Cambria Math" panose="02040503050406030204" pitchFamily="18" charset="0"/>
                            <a:ea typeface="Cambria Math" panose="02040503050406030204" pitchFamily="18" charset="0"/>
                          </a:rPr>
                          <m:t>𝛽</m:t>
                        </m:r>
                      </m:e>
                      <m:sub>
                        <m:r>
                          <a:rPr lang="en-GB" sz="2400" i="1">
                            <a:latin typeface="Cambria Math" panose="02040503050406030204" pitchFamily="18" charset="0"/>
                          </a:rPr>
                          <m:t>1</m:t>
                        </m:r>
                      </m:sub>
                    </m:sSub>
                    <m:sSub>
                      <m:sSubPr>
                        <m:ctrlPr>
                          <a:rPr lang="en-GB" sz="2400" i="1">
                            <a:latin typeface="Cambria Math" panose="02040503050406030204" pitchFamily="18" charset="0"/>
                          </a:rPr>
                        </m:ctrlPr>
                      </m:sSubPr>
                      <m:e>
                        <m:r>
                          <a:rPr lang="en-GB" sz="2400" i="1">
                            <a:latin typeface="Cambria Math" panose="02040503050406030204" pitchFamily="18" charset="0"/>
                          </a:rPr>
                          <m:t>𝑋</m:t>
                        </m:r>
                      </m:e>
                      <m:sub>
                        <m:r>
                          <a:rPr lang="en-GB" sz="2400" i="1">
                            <a:latin typeface="Cambria Math" panose="02040503050406030204" pitchFamily="18" charset="0"/>
                          </a:rPr>
                          <m:t>𝑖</m:t>
                        </m:r>
                      </m:sub>
                    </m:sSub>
                    <m:r>
                      <a:rPr lang="en-GB" sz="2400" b="0" i="0" smtClean="0">
                        <a:latin typeface="Cambria Math" panose="02040503050406030204" pitchFamily="18" charset="0"/>
                      </a:rPr>
                      <m:t> +</m:t>
                    </m:r>
                    <m:sSub>
                      <m:sSubPr>
                        <m:ctrlPr>
                          <a:rPr lang="en-GB" sz="2400" i="1">
                            <a:latin typeface="Cambria Math" panose="02040503050406030204" pitchFamily="18" charset="0"/>
                          </a:rPr>
                        </m:ctrlPr>
                      </m:sSubPr>
                      <m:e>
                        <m:r>
                          <a:rPr lang="en-GB" sz="2400" i="1">
                            <a:latin typeface="Cambria Math" panose="02040503050406030204" pitchFamily="18" charset="0"/>
                            <a:ea typeface="Cambria Math" panose="02040503050406030204" pitchFamily="18" charset="0"/>
                          </a:rPr>
                          <m:t>𝛽</m:t>
                        </m:r>
                      </m:e>
                      <m:sub>
                        <m:r>
                          <a:rPr lang="en-GB" sz="2400" b="0" i="1" smtClean="0">
                            <a:latin typeface="Cambria Math" panose="02040503050406030204" pitchFamily="18" charset="0"/>
                            <a:ea typeface="Cambria Math" panose="02040503050406030204" pitchFamily="18" charset="0"/>
                          </a:rPr>
                          <m:t>2</m:t>
                        </m:r>
                      </m:sub>
                    </m:sSub>
                    <m:sSub>
                      <m:sSubPr>
                        <m:ctrlPr>
                          <a:rPr lang="en-GB" sz="2400" i="1">
                            <a:latin typeface="Cambria Math" panose="02040503050406030204" pitchFamily="18" charset="0"/>
                          </a:rPr>
                        </m:ctrlPr>
                      </m:sSubPr>
                      <m:e>
                        <m:r>
                          <a:rPr lang="en-GB" sz="2400" i="1">
                            <a:latin typeface="Cambria Math" panose="02040503050406030204" pitchFamily="18" charset="0"/>
                          </a:rPr>
                          <m:t>𝑋</m:t>
                        </m:r>
                      </m:e>
                      <m:sub>
                        <m:r>
                          <a:rPr lang="en-GB" sz="2400" i="1">
                            <a:latin typeface="Cambria Math" panose="02040503050406030204" pitchFamily="18" charset="0"/>
                          </a:rPr>
                          <m:t>𝑖</m:t>
                        </m:r>
                      </m:sub>
                    </m:sSub>
                    <m:r>
                      <a:rPr lang="en-GB" sz="2400" b="0" i="0" smtClean="0">
                        <a:latin typeface="Cambria Math" panose="02040503050406030204" pitchFamily="18" charset="0"/>
                      </a:rPr>
                      <m:t>(</m:t>
                    </m:r>
                    <m:sSub>
                      <m:sSubPr>
                        <m:ctrlPr>
                          <a:rPr lang="en-GB" sz="2400" b="0" i="1" smtClean="0">
                            <a:latin typeface="Cambria Math" panose="02040503050406030204" pitchFamily="18" charset="0"/>
                          </a:rPr>
                        </m:ctrlPr>
                      </m:sSubPr>
                      <m:e>
                        <m:r>
                          <a:rPr lang="en-GB" sz="2400" b="0" i="1" smtClean="0">
                            <a:latin typeface="Cambria Math" panose="02040503050406030204" pitchFamily="18" charset="0"/>
                          </a:rPr>
                          <m:t>𝑇𝑖𝑚𝑒</m:t>
                        </m:r>
                      </m:e>
                      <m:sub>
                        <m:r>
                          <a:rPr lang="en-GB" sz="2400" b="0" i="1" smtClean="0">
                            <a:latin typeface="Cambria Math" panose="02040503050406030204" pitchFamily="18" charset="0"/>
                          </a:rPr>
                          <m:t>𝑖𝑗</m:t>
                        </m:r>
                      </m:sub>
                    </m:sSub>
                    <m:r>
                      <a:rPr lang="en-GB" sz="2400" b="0" i="1" smtClean="0">
                        <a:latin typeface="Cambria Math" panose="02040503050406030204" pitchFamily="18" charset="0"/>
                      </a:rPr>
                      <m:t> −</m:t>
                    </m:r>
                    <m:r>
                      <a:rPr lang="en-GB" sz="2400" b="0" i="1" smtClean="0">
                        <a:latin typeface="Cambria Math" panose="02040503050406030204" pitchFamily="18" charset="0"/>
                      </a:rPr>
                      <m:t>𝑐</m:t>
                    </m:r>
                    <m:r>
                      <a:rPr lang="en-GB" sz="2400" b="0" i="1" smtClean="0">
                        <a:latin typeface="Cambria Math" panose="02040503050406030204" pitchFamily="18" charset="0"/>
                      </a:rPr>
                      <m:t>)</m:t>
                    </m:r>
                  </m:oMath>
                </a14:m>
                <a:endParaRPr lang="en-GB" sz="4400" dirty="0"/>
              </a:p>
            </p:txBody>
          </p:sp>
        </mc:Choice>
        <mc:Fallback xmlns="">
          <p:sp>
            <p:nvSpPr>
              <p:cNvPr id="4" name="TextBox 3">
                <a:extLst>
                  <a:ext uri="{FF2B5EF4-FFF2-40B4-BE49-F238E27FC236}">
                    <a16:creationId xmlns:a16="http://schemas.microsoft.com/office/drawing/2014/main" id="{030FFDF6-02BD-8AFB-0A28-7F23625A3E40}"/>
                  </a:ext>
                </a:extLst>
              </p:cNvPr>
              <p:cNvSpPr txBox="1">
                <a:spLocks noRot="1" noChangeAspect="1" noMove="1" noResize="1" noEditPoints="1" noAdjustHandles="1" noChangeArrowheads="1" noChangeShapeType="1" noTextEdit="1"/>
              </p:cNvSpPr>
              <p:nvPr/>
            </p:nvSpPr>
            <p:spPr>
              <a:xfrm>
                <a:off x="677057" y="4718572"/>
                <a:ext cx="8886668" cy="517834"/>
              </a:xfrm>
              <a:prstGeom prst="rect">
                <a:avLst/>
              </a:prstGeom>
              <a:blipFill>
                <a:blip r:embed="rId3"/>
                <a:stretch>
                  <a:fillRect t="-2353" b="-22353"/>
                </a:stretch>
              </a:blipFill>
            </p:spPr>
            <p:txBody>
              <a:bodyPr/>
              <a:lstStyle/>
              <a:p>
                <a:r>
                  <a:rPr lang="en-GB">
                    <a:noFill/>
                  </a:rPr>
                  <a:t> </a:t>
                </a:r>
              </a:p>
            </p:txBody>
          </p:sp>
        </mc:Fallback>
      </mc:AlternateContent>
      <p:sp>
        <p:nvSpPr>
          <p:cNvPr id="6" name="TextBox 5">
            <a:extLst>
              <a:ext uri="{FF2B5EF4-FFF2-40B4-BE49-F238E27FC236}">
                <a16:creationId xmlns:a16="http://schemas.microsoft.com/office/drawing/2014/main" id="{18287F2D-7A73-D4EF-3853-46EFCD427036}"/>
              </a:ext>
            </a:extLst>
          </p:cNvPr>
          <p:cNvSpPr txBox="1"/>
          <p:nvPr/>
        </p:nvSpPr>
        <p:spPr>
          <a:xfrm>
            <a:off x="-940041" y="4256907"/>
            <a:ext cx="11499898" cy="461665"/>
          </a:xfrm>
          <a:prstGeom prst="rect">
            <a:avLst/>
          </a:prstGeom>
          <a:noFill/>
        </p:spPr>
        <p:txBody>
          <a:bodyPr wrap="square">
            <a:spAutoFit/>
          </a:bodyPr>
          <a:lstStyle/>
          <a:p>
            <a:pPr marL="1200150" lvl="2" indent="-285750">
              <a:spcBef>
                <a:spcPts val="1200"/>
              </a:spcBef>
              <a:buFont typeface="Arial" panose="020B0604020202020204" pitchFamily="34" charset="0"/>
              <a:buChar char="•"/>
            </a:pPr>
            <a:r>
              <a:rPr lang="en-US" sz="2400" b="1" dirty="0"/>
              <a:t>The latter can be relaxed, and thus allow predictor X time interactions:</a:t>
            </a:r>
            <a:endParaRPr lang="en-US" sz="2400"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ADC408BA-3D5E-6278-3CE5-699E564C8E1B}"/>
                  </a:ext>
                </a:extLst>
              </p:cNvPr>
              <p:cNvSpPr txBox="1"/>
              <p:nvPr/>
            </p:nvSpPr>
            <p:spPr>
              <a:xfrm>
                <a:off x="677056" y="5698071"/>
                <a:ext cx="11255113" cy="588751"/>
              </a:xfrm>
              <a:prstGeom prst="rect">
                <a:avLst/>
              </a:prstGeom>
              <a:noFill/>
            </p:spPr>
            <p:txBody>
              <a:bodyPr wrap="square">
                <a:spAutoFit/>
              </a:bodyPr>
              <a:lstStyle/>
              <a:p>
                <a:pPr lvl="1">
                  <a:spcBef>
                    <a:spcPts val="1200"/>
                  </a:spcBef>
                </a:pPr>
                <a:r>
                  <a:rPr lang="en-GB" sz="2800" dirty="0"/>
                  <a:t>l</a:t>
                </a:r>
                <a14:m>
                  <m:oMath xmlns:m="http://schemas.openxmlformats.org/officeDocument/2006/math">
                    <m:r>
                      <a:rPr lang="en-GB" sz="2800" i="1">
                        <a:latin typeface="Cambria Math" panose="02040503050406030204" pitchFamily="18" charset="0"/>
                      </a:rPr>
                      <m:t>𝑜𝑔</m:t>
                    </m:r>
                    <m:r>
                      <a:rPr lang="en-GB" sz="2800" b="0" i="1" smtClean="0">
                        <a:latin typeface="Cambria Math" panose="02040503050406030204" pitchFamily="18" charset="0"/>
                      </a:rPr>
                      <m:t> </m:t>
                    </m:r>
                    <m:r>
                      <a:rPr lang="en-GB" sz="2800" b="0" i="1" smtClean="0">
                        <a:latin typeface="Cambria Math" panose="02040503050406030204" pitchFamily="18" charset="0"/>
                      </a:rPr>
                      <m:t>h</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𝑖𝑗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i="1">
                        <a:latin typeface="Cambria Math" panose="02040503050406030204" pitchFamily="18" charset="0"/>
                      </a:rPr>
                      <m:t>𝑙𝑜𝑔</m:t>
                    </m:r>
                    <m:r>
                      <a:rPr lang="en-GB" sz="2800">
                        <a:latin typeface="Cambria Math" panose="02040503050406030204" pitchFamily="18" charset="0"/>
                      </a:rPr>
                      <m:t> </m:t>
                    </m:r>
                    <m:sSub>
                      <m:sSubPr>
                        <m:ctrlPr>
                          <a:rPr lang="en-GB" sz="2800" i="1">
                            <a:latin typeface="Cambria Math" panose="02040503050406030204" pitchFamily="18" charset="0"/>
                          </a:rPr>
                        </m:ctrlPr>
                      </m:sSubPr>
                      <m:e>
                        <m:r>
                          <a:rPr lang="en-GB" sz="2800" b="0" i="1" smtClean="0">
                            <a:latin typeface="Cambria Math" panose="02040503050406030204" pitchFamily="18" charset="0"/>
                          </a:rPr>
                          <m:t>h</m:t>
                        </m:r>
                      </m:e>
                      <m:sub>
                        <m:r>
                          <a:rPr lang="en-GB" sz="2800" i="1">
                            <a:latin typeface="Cambria Math" panose="02040503050406030204" pitchFamily="18" charset="0"/>
                          </a:rPr>
                          <m:t>0</m:t>
                        </m:r>
                      </m:sub>
                    </m:sSub>
                    <m:r>
                      <a:rPr lang="en-GB" sz="2800">
                        <a:latin typeface="Cambria Math" panose="02040503050406030204" pitchFamily="18" charset="0"/>
                      </a:rPr>
                      <m:t> </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𝑗</m:t>
                            </m:r>
                          </m:sub>
                        </m:sSub>
                      </m:e>
                    </m:d>
                    <m:r>
                      <a:rPr lang="en-GB" sz="2800" i="1">
                        <a:latin typeface="Cambria Math" panose="02040503050406030204" pitchFamily="18" charset="0"/>
                      </a:rPr>
                      <m:t> +  </m:t>
                    </m:r>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i="1">
                            <a:latin typeface="Cambria Math" panose="02040503050406030204" pitchFamily="18" charset="0"/>
                          </a:rPr>
                          <m:t>1</m:t>
                        </m:r>
                      </m:sub>
                    </m:sSub>
                    <m:sSub>
                      <m:sSubPr>
                        <m:ctrlPr>
                          <a:rPr lang="en-GB" sz="2800" i="1">
                            <a:latin typeface="Cambria Math" panose="02040503050406030204" pitchFamily="18" charset="0"/>
                          </a:rPr>
                        </m:ctrlPr>
                      </m:sSubPr>
                      <m:e>
                        <m:r>
                          <a:rPr lang="en-GB" sz="2800" i="1">
                            <a:latin typeface="Cambria Math" panose="02040503050406030204" pitchFamily="18" charset="0"/>
                          </a:rPr>
                          <m:t>𝑋</m:t>
                        </m:r>
                      </m:e>
                      <m:sub>
                        <m:r>
                          <a:rPr lang="en-GB" sz="2800" i="1">
                            <a:latin typeface="Cambria Math" panose="02040503050406030204" pitchFamily="18" charset="0"/>
                          </a:rPr>
                          <m:t>𝑖</m:t>
                        </m:r>
                      </m:sub>
                    </m:sSub>
                    <m:r>
                      <a:rPr lang="en-GB" sz="2800" b="0" i="0" smtClean="0">
                        <a:latin typeface="Cambria Math" panose="02040503050406030204" pitchFamily="18" charset="0"/>
                      </a:rPr>
                      <m:t> +</m:t>
                    </m:r>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b="0" i="1" smtClean="0">
                            <a:latin typeface="Cambria Math" panose="02040503050406030204" pitchFamily="18" charset="0"/>
                            <a:ea typeface="Cambria Math" panose="02040503050406030204" pitchFamily="18" charset="0"/>
                          </a:rPr>
                          <m:t>2</m:t>
                        </m:r>
                      </m:sub>
                    </m:sSub>
                    <m:sSub>
                      <m:sSubPr>
                        <m:ctrlPr>
                          <a:rPr lang="en-GB" sz="2800" i="1">
                            <a:latin typeface="Cambria Math" panose="02040503050406030204" pitchFamily="18" charset="0"/>
                          </a:rPr>
                        </m:ctrlPr>
                      </m:sSubPr>
                      <m:e>
                        <m:r>
                          <a:rPr lang="en-GB" sz="2800" i="1">
                            <a:latin typeface="Cambria Math" panose="02040503050406030204" pitchFamily="18" charset="0"/>
                          </a:rPr>
                          <m:t>𝑋</m:t>
                        </m:r>
                      </m:e>
                      <m:sub>
                        <m:r>
                          <a:rPr lang="en-GB" sz="2800" i="1">
                            <a:latin typeface="Cambria Math" panose="02040503050406030204" pitchFamily="18" charset="0"/>
                          </a:rPr>
                          <m:t>𝑖</m:t>
                        </m:r>
                      </m:sub>
                    </m:sSub>
                    <m:r>
                      <a:rPr lang="en-GB" sz="2800" b="0" i="0" smtClean="0">
                        <a:latin typeface="Cambria Math" panose="02040503050406030204" pitchFamily="18" charset="0"/>
                      </a:rPr>
                      <m:t> </m:t>
                    </m:r>
                    <m:r>
                      <a:rPr lang="en-GB" sz="2800" b="1" i="0" smtClean="0">
                        <a:latin typeface="Cambria Math" panose="02040503050406030204" pitchFamily="18" charset="0"/>
                      </a:rPr>
                      <m:t>𝐥𝐨𝐠</m:t>
                    </m:r>
                    <m:r>
                      <a:rPr lang="en-GB" sz="2800" b="1" i="0" smtClean="0">
                        <a:latin typeface="Cambria Math" panose="02040503050406030204" pitchFamily="18" charset="0"/>
                      </a:rPr>
                      <m:t> </m:t>
                    </m:r>
                    <m:r>
                      <a:rPr lang="en-GB" sz="2800" b="0" i="0" smtClean="0">
                        <a:latin typeface="Cambria Math" panose="02040503050406030204" pitchFamily="18" charset="0"/>
                      </a:rPr>
                      <m:t>(</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𝑇𝑖𝑚𝑒</m:t>
                        </m:r>
                      </m:e>
                      <m:sub>
                        <m:r>
                          <a:rPr lang="en-GB" sz="2800" b="0" i="1" smtClean="0">
                            <a:latin typeface="Cambria Math" panose="02040503050406030204" pitchFamily="18" charset="0"/>
                          </a:rPr>
                          <m:t>𝑖𝑗</m:t>
                        </m:r>
                      </m:sub>
                    </m:sSub>
                    <m:r>
                      <a:rPr lang="en-GB" sz="2800" b="0" i="1" smtClean="0">
                        <a:latin typeface="Cambria Math" panose="02040503050406030204" pitchFamily="18" charset="0"/>
                      </a:rPr>
                      <m:t> −</m:t>
                    </m:r>
                    <m:r>
                      <a:rPr lang="en-GB" sz="2800" b="0" i="1" smtClean="0">
                        <a:latin typeface="Cambria Math" panose="02040503050406030204" pitchFamily="18" charset="0"/>
                      </a:rPr>
                      <m:t>𝑐</m:t>
                    </m:r>
                    <m:r>
                      <a:rPr lang="en-GB" sz="2800" b="0" i="1" smtClean="0">
                        <a:latin typeface="Cambria Math" panose="02040503050406030204" pitchFamily="18" charset="0"/>
                      </a:rPr>
                      <m:t>)</m:t>
                    </m:r>
                  </m:oMath>
                </a14:m>
                <a:endParaRPr lang="en-GB" sz="4800" dirty="0"/>
              </a:p>
            </p:txBody>
          </p:sp>
        </mc:Choice>
        <mc:Fallback xmlns="">
          <p:sp>
            <p:nvSpPr>
              <p:cNvPr id="7" name="TextBox 6">
                <a:extLst>
                  <a:ext uri="{FF2B5EF4-FFF2-40B4-BE49-F238E27FC236}">
                    <a16:creationId xmlns:a16="http://schemas.microsoft.com/office/drawing/2014/main" id="{ADC408BA-3D5E-6278-3CE5-699E564C8E1B}"/>
                  </a:ext>
                </a:extLst>
              </p:cNvPr>
              <p:cNvSpPr txBox="1">
                <a:spLocks noRot="1" noChangeAspect="1" noMove="1" noResize="1" noEditPoints="1" noAdjustHandles="1" noChangeArrowheads="1" noChangeShapeType="1" noTextEdit="1"/>
              </p:cNvSpPr>
              <p:nvPr/>
            </p:nvSpPr>
            <p:spPr>
              <a:xfrm>
                <a:off x="677056" y="5698071"/>
                <a:ext cx="11255113" cy="588751"/>
              </a:xfrm>
              <a:prstGeom prst="rect">
                <a:avLst/>
              </a:prstGeom>
              <a:blipFill>
                <a:blip r:embed="rId4"/>
                <a:stretch>
                  <a:fillRect t="-5208" b="-23958"/>
                </a:stretch>
              </a:blipFill>
            </p:spPr>
            <p:txBody>
              <a:bodyPr/>
              <a:lstStyle/>
              <a:p>
                <a:r>
                  <a:rPr lang="en-GB">
                    <a:noFill/>
                  </a:rPr>
                  <a:t> </a:t>
                </a:r>
              </a:p>
            </p:txBody>
          </p:sp>
        </mc:Fallback>
      </mc:AlternateContent>
    </p:spTree>
    <p:extLst>
      <p:ext uri="{BB962C8B-B14F-4D97-AF65-F5344CB8AC3E}">
        <p14:creationId xmlns:p14="http://schemas.microsoft.com/office/powerpoint/2010/main" val="404926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D1996-0ED8-ED17-7098-2FA3AD7F0C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68A193-096F-48EE-3F06-211BCB1E9822}"/>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Regression Model: Interactions with Time</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854C3A8-73D1-E83D-960D-DC2B8F08FC93}"/>
                  </a:ext>
                </a:extLst>
              </p:cNvPr>
              <p:cNvSpPr txBox="1"/>
              <p:nvPr/>
            </p:nvSpPr>
            <p:spPr>
              <a:xfrm>
                <a:off x="-59959" y="4344221"/>
                <a:ext cx="5973579" cy="1054328"/>
              </a:xfrm>
              <a:prstGeom prst="rect">
                <a:avLst/>
              </a:prstGeom>
              <a:noFill/>
            </p:spPr>
            <p:txBody>
              <a:bodyPr wrap="square">
                <a:spAutoFit/>
              </a:bodyPr>
              <a:lstStyle/>
              <a:p>
                <a:pPr lvl="1">
                  <a:spcBef>
                    <a:spcPts val="1200"/>
                  </a:spcBef>
                </a:pPr>
                <a:r>
                  <a:rPr lang="en-GB" sz="2800" dirty="0"/>
                  <a:t>l</a:t>
                </a:r>
                <a14:m>
                  <m:oMath xmlns:m="http://schemas.openxmlformats.org/officeDocument/2006/math">
                    <m:r>
                      <a:rPr lang="en-GB" sz="2800" i="1">
                        <a:latin typeface="Cambria Math" panose="02040503050406030204" pitchFamily="18" charset="0"/>
                      </a:rPr>
                      <m:t>𝑜𝑔</m:t>
                    </m:r>
                    <m:r>
                      <a:rPr lang="en-GB" sz="2800" b="0" i="1" smtClean="0">
                        <a:latin typeface="Cambria Math" panose="02040503050406030204" pitchFamily="18" charset="0"/>
                      </a:rPr>
                      <m:t> </m:t>
                    </m:r>
                    <m:r>
                      <a:rPr lang="en-GB" sz="2800" b="0" i="1" smtClean="0">
                        <a:latin typeface="Cambria Math" panose="02040503050406030204" pitchFamily="18" charset="0"/>
                      </a:rPr>
                      <m:t>h</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𝑖𝑗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i="1">
                        <a:latin typeface="Cambria Math" panose="02040503050406030204" pitchFamily="18" charset="0"/>
                      </a:rPr>
                      <m:t>𝑙𝑜𝑔</m:t>
                    </m:r>
                    <m:r>
                      <a:rPr lang="en-GB" sz="2800">
                        <a:latin typeface="Cambria Math" panose="02040503050406030204" pitchFamily="18" charset="0"/>
                      </a:rPr>
                      <m:t> </m:t>
                    </m:r>
                    <m:sSub>
                      <m:sSubPr>
                        <m:ctrlPr>
                          <a:rPr lang="en-GB" sz="2800" i="1">
                            <a:latin typeface="Cambria Math" panose="02040503050406030204" pitchFamily="18" charset="0"/>
                          </a:rPr>
                        </m:ctrlPr>
                      </m:sSubPr>
                      <m:e>
                        <m:r>
                          <a:rPr lang="en-GB" sz="2800" b="0" i="1" smtClean="0">
                            <a:latin typeface="Cambria Math" panose="02040503050406030204" pitchFamily="18" charset="0"/>
                          </a:rPr>
                          <m:t>h</m:t>
                        </m:r>
                      </m:e>
                      <m:sub>
                        <m:r>
                          <a:rPr lang="en-GB" sz="2800" i="1">
                            <a:latin typeface="Cambria Math" panose="02040503050406030204" pitchFamily="18" charset="0"/>
                          </a:rPr>
                          <m:t>0</m:t>
                        </m:r>
                      </m:sub>
                    </m:sSub>
                    <m:r>
                      <a:rPr lang="en-GB" sz="2800">
                        <a:latin typeface="Cambria Math" panose="02040503050406030204" pitchFamily="18" charset="0"/>
                      </a:rPr>
                      <m:t> </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𝑗</m:t>
                            </m:r>
                          </m:sub>
                        </m:sSub>
                      </m:e>
                    </m:d>
                    <m:r>
                      <a:rPr lang="en-GB" sz="2800" i="1">
                        <a:latin typeface="Cambria Math" panose="02040503050406030204" pitchFamily="18" charset="0"/>
                      </a:rPr>
                      <m:t> +  </m:t>
                    </m:r>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i="1">
                            <a:latin typeface="Cambria Math" panose="02040503050406030204" pitchFamily="18" charset="0"/>
                          </a:rPr>
                          <m:t>1</m:t>
                        </m:r>
                      </m:sub>
                    </m:sSub>
                    <m:sSub>
                      <m:sSubPr>
                        <m:ctrlPr>
                          <a:rPr lang="en-GB" sz="2800" i="1">
                            <a:latin typeface="Cambria Math" panose="02040503050406030204" pitchFamily="18" charset="0"/>
                          </a:rPr>
                        </m:ctrlPr>
                      </m:sSubPr>
                      <m:e>
                        <m:r>
                          <a:rPr lang="en-GB" sz="2800" i="1">
                            <a:latin typeface="Cambria Math" panose="02040503050406030204" pitchFamily="18" charset="0"/>
                          </a:rPr>
                          <m:t>𝑋</m:t>
                        </m:r>
                      </m:e>
                      <m:sub>
                        <m:r>
                          <a:rPr lang="en-GB" sz="2800" i="1">
                            <a:latin typeface="Cambria Math" panose="02040503050406030204" pitchFamily="18" charset="0"/>
                          </a:rPr>
                          <m:t>𝑖</m:t>
                        </m:r>
                      </m:sub>
                    </m:sSub>
                    <m:r>
                      <a:rPr lang="en-GB" sz="2800" b="0" i="1" smtClean="0">
                        <a:latin typeface="Cambria Math" panose="02040503050406030204" pitchFamily="18" charset="0"/>
                      </a:rPr>
                      <m:t>++</m:t>
                    </m:r>
                    <m:sSub>
                      <m:sSubPr>
                        <m:ctrlPr>
                          <a:rPr lang="en-GB" sz="2800" b="1" i="1">
                            <a:latin typeface="Cambria Math" panose="02040503050406030204" pitchFamily="18" charset="0"/>
                          </a:rPr>
                        </m:ctrlPr>
                      </m:sSubPr>
                      <m:e>
                        <m:r>
                          <a:rPr lang="en-GB" sz="2800" b="1" i="1">
                            <a:latin typeface="Cambria Math" panose="02040503050406030204" pitchFamily="18" charset="0"/>
                            <a:ea typeface="Cambria Math" panose="02040503050406030204" pitchFamily="18" charset="0"/>
                          </a:rPr>
                          <m:t>𝜷</m:t>
                        </m:r>
                      </m:e>
                      <m:sub>
                        <m:r>
                          <a:rPr lang="en-GB" sz="2800" b="1" i="1" smtClean="0">
                            <a:latin typeface="Cambria Math" panose="02040503050406030204" pitchFamily="18" charset="0"/>
                            <a:ea typeface="Cambria Math" panose="02040503050406030204" pitchFamily="18" charset="0"/>
                          </a:rPr>
                          <m:t>𝟐</m:t>
                        </m:r>
                      </m:sub>
                    </m:sSub>
                    <m:sSub>
                      <m:sSubPr>
                        <m:ctrlPr>
                          <a:rPr lang="en-GB" sz="2800" i="1">
                            <a:latin typeface="Cambria Math" panose="02040503050406030204" pitchFamily="18" charset="0"/>
                          </a:rPr>
                        </m:ctrlPr>
                      </m:sSubPr>
                      <m:e>
                        <m:r>
                          <a:rPr lang="en-GB" sz="2800" i="1">
                            <a:latin typeface="Cambria Math" panose="02040503050406030204" pitchFamily="18" charset="0"/>
                          </a:rPr>
                          <m:t>𝑋</m:t>
                        </m:r>
                      </m:e>
                      <m:sub>
                        <m:r>
                          <a:rPr lang="en-GB" sz="2800" i="1">
                            <a:latin typeface="Cambria Math" panose="02040503050406030204" pitchFamily="18" charset="0"/>
                          </a:rPr>
                          <m:t>𝑖</m:t>
                        </m:r>
                      </m:sub>
                    </m:sSub>
                    <m:r>
                      <a:rPr lang="en-GB" sz="2800" b="0" i="0" smtClean="0">
                        <a:latin typeface="Cambria Math" panose="02040503050406030204" pitchFamily="18" charset="0"/>
                      </a:rPr>
                      <m:t> </m:t>
                    </m:r>
                    <m:r>
                      <a:rPr lang="en-GB" sz="2800" b="1" i="0" smtClean="0">
                        <a:latin typeface="Cambria Math" panose="02040503050406030204" pitchFamily="18" charset="0"/>
                      </a:rPr>
                      <m:t>𝐥𝐨𝐠</m:t>
                    </m:r>
                    <m:r>
                      <a:rPr lang="en-GB" sz="2800" b="1" i="0" smtClean="0">
                        <a:latin typeface="Cambria Math" panose="02040503050406030204" pitchFamily="18" charset="0"/>
                      </a:rPr>
                      <m:t> </m:t>
                    </m:r>
                    <m:r>
                      <a:rPr lang="en-GB" sz="2800" b="0" i="0" smtClean="0">
                        <a:latin typeface="Cambria Math" panose="02040503050406030204" pitchFamily="18" charset="0"/>
                      </a:rPr>
                      <m:t>(</m:t>
                    </m:r>
                    <m:sSub>
                      <m:sSubPr>
                        <m:ctrlPr>
                          <a:rPr lang="en-GB" sz="2800" b="0" i="1" smtClean="0">
                            <a:latin typeface="Cambria Math" panose="02040503050406030204" pitchFamily="18" charset="0"/>
                          </a:rPr>
                        </m:ctrlPr>
                      </m:sSubPr>
                      <m:e>
                        <m:r>
                          <a:rPr lang="en-GB" sz="2800" b="0" i="1" smtClean="0">
                            <a:latin typeface="Cambria Math" panose="02040503050406030204" pitchFamily="18" charset="0"/>
                          </a:rPr>
                          <m:t>𝑇𝑖𝑚𝑒</m:t>
                        </m:r>
                      </m:e>
                      <m:sub>
                        <m:r>
                          <a:rPr lang="en-GB" sz="2800" b="0" i="1" smtClean="0">
                            <a:latin typeface="Cambria Math" panose="02040503050406030204" pitchFamily="18" charset="0"/>
                          </a:rPr>
                          <m:t>𝑖𝑗</m:t>
                        </m:r>
                      </m:sub>
                    </m:sSub>
                    <m:r>
                      <a:rPr lang="en-GB" sz="2800" b="0" i="1" smtClean="0">
                        <a:latin typeface="Cambria Math" panose="02040503050406030204" pitchFamily="18" charset="0"/>
                      </a:rPr>
                      <m:t> −</m:t>
                    </m:r>
                    <m:r>
                      <a:rPr lang="en-GB" sz="2800" b="0" i="1" smtClean="0">
                        <a:latin typeface="Cambria Math" panose="02040503050406030204" pitchFamily="18" charset="0"/>
                      </a:rPr>
                      <m:t>𝑐</m:t>
                    </m:r>
                    <m:r>
                      <a:rPr lang="en-GB" sz="2800" b="0" i="1" smtClean="0">
                        <a:latin typeface="Cambria Math" panose="02040503050406030204" pitchFamily="18" charset="0"/>
                      </a:rPr>
                      <m:t>)</m:t>
                    </m:r>
                  </m:oMath>
                </a14:m>
                <a:endParaRPr lang="en-GB" sz="4800" dirty="0"/>
              </a:p>
            </p:txBody>
          </p:sp>
        </mc:Choice>
        <mc:Fallback xmlns="">
          <p:sp>
            <p:nvSpPr>
              <p:cNvPr id="7" name="TextBox 6">
                <a:extLst>
                  <a:ext uri="{FF2B5EF4-FFF2-40B4-BE49-F238E27FC236}">
                    <a16:creationId xmlns:a16="http://schemas.microsoft.com/office/drawing/2014/main" id="{9854C3A8-73D1-E83D-960D-DC2B8F08FC93}"/>
                  </a:ext>
                </a:extLst>
              </p:cNvPr>
              <p:cNvSpPr txBox="1">
                <a:spLocks noRot="1" noChangeAspect="1" noMove="1" noResize="1" noEditPoints="1" noAdjustHandles="1" noChangeArrowheads="1" noChangeShapeType="1" noTextEdit="1"/>
              </p:cNvSpPr>
              <p:nvPr/>
            </p:nvSpPr>
            <p:spPr>
              <a:xfrm>
                <a:off x="-59959" y="4344221"/>
                <a:ext cx="5973579" cy="1054328"/>
              </a:xfrm>
              <a:prstGeom prst="rect">
                <a:avLst/>
              </a:prstGeom>
              <a:blipFill>
                <a:blip r:embed="rId3"/>
                <a:stretch>
                  <a:fillRect t="-2890"/>
                </a:stretch>
              </a:blipFill>
            </p:spPr>
            <p:txBody>
              <a:bodyPr/>
              <a:lstStyle/>
              <a:p>
                <a:r>
                  <a:rPr lang="en-GB">
                    <a:noFill/>
                  </a:rPr>
                  <a:t> </a:t>
                </a:r>
              </a:p>
            </p:txBody>
          </p:sp>
        </mc:Fallback>
      </mc:AlternateContent>
      <p:pic>
        <p:nvPicPr>
          <p:cNvPr id="3" name="Picture 2">
            <a:extLst>
              <a:ext uri="{FF2B5EF4-FFF2-40B4-BE49-F238E27FC236}">
                <a16:creationId xmlns:a16="http://schemas.microsoft.com/office/drawing/2014/main" id="{82B1A3AD-B297-D8DF-CB4F-F182E0CD03EF}"/>
              </a:ext>
            </a:extLst>
          </p:cNvPr>
          <p:cNvPicPr>
            <a:picLocks noChangeAspect="1"/>
          </p:cNvPicPr>
          <p:nvPr/>
        </p:nvPicPr>
        <p:blipFill>
          <a:blip r:embed="rId4"/>
          <a:stretch>
            <a:fillRect/>
          </a:stretch>
        </p:blipFill>
        <p:spPr>
          <a:xfrm>
            <a:off x="6400800" y="1304143"/>
            <a:ext cx="5791200" cy="5299189"/>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3528F29-6C3D-FEBD-A2D4-646C07B7EEDD}"/>
                  </a:ext>
                </a:extLst>
              </p:cNvPr>
              <p:cNvSpPr txBox="1"/>
              <p:nvPr/>
            </p:nvSpPr>
            <p:spPr>
              <a:xfrm>
                <a:off x="0" y="1986615"/>
                <a:ext cx="5973579" cy="588751"/>
              </a:xfrm>
              <a:prstGeom prst="rect">
                <a:avLst/>
              </a:prstGeom>
              <a:noFill/>
            </p:spPr>
            <p:txBody>
              <a:bodyPr wrap="square">
                <a:spAutoFit/>
              </a:bodyPr>
              <a:lstStyle/>
              <a:p>
                <a:pPr lvl="1">
                  <a:spcBef>
                    <a:spcPts val="1200"/>
                  </a:spcBef>
                </a:pPr>
                <a:r>
                  <a:rPr lang="en-GB" sz="2800" dirty="0"/>
                  <a:t>l</a:t>
                </a:r>
                <a14:m>
                  <m:oMath xmlns:m="http://schemas.openxmlformats.org/officeDocument/2006/math">
                    <m:r>
                      <a:rPr lang="en-GB" sz="2800" i="1">
                        <a:latin typeface="Cambria Math" panose="02040503050406030204" pitchFamily="18" charset="0"/>
                      </a:rPr>
                      <m:t>𝑜𝑔</m:t>
                    </m:r>
                    <m:r>
                      <a:rPr lang="en-GB" sz="2800" b="0" i="1" smtClean="0">
                        <a:latin typeface="Cambria Math" panose="02040503050406030204" pitchFamily="18" charset="0"/>
                      </a:rPr>
                      <m:t> </m:t>
                    </m:r>
                    <m:r>
                      <a:rPr lang="en-GB" sz="2800" b="0" i="1" smtClean="0">
                        <a:latin typeface="Cambria Math" panose="02040503050406030204" pitchFamily="18" charset="0"/>
                      </a:rPr>
                      <m:t>h</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𝑖𝑗</m:t>
                            </m:r>
                          </m:sub>
                        </m:sSub>
                      </m:e>
                    </m:d>
                    <m:r>
                      <a:rPr lang="en-GB" sz="2800" i="1">
                        <a:latin typeface="Cambria Math" panose="02040503050406030204" pitchFamily="18" charset="0"/>
                      </a:rPr>
                      <m:t> </m:t>
                    </m:r>
                  </m:oMath>
                </a14:m>
                <a:r>
                  <a:rPr lang="en-GB" sz="2800" dirty="0"/>
                  <a:t>=  </a:t>
                </a:r>
                <a14:m>
                  <m:oMath xmlns:m="http://schemas.openxmlformats.org/officeDocument/2006/math">
                    <m:r>
                      <a:rPr lang="en-GB" sz="2800" i="1">
                        <a:latin typeface="Cambria Math" panose="02040503050406030204" pitchFamily="18" charset="0"/>
                      </a:rPr>
                      <m:t>𝑙𝑜𝑔</m:t>
                    </m:r>
                    <m:r>
                      <a:rPr lang="en-GB" sz="2800">
                        <a:latin typeface="Cambria Math" panose="02040503050406030204" pitchFamily="18" charset="0"/>
                      </a:rPr>
                      <m:t> </m:t>
                    </m:r>
                    <m:sSub>
                      <m:sSubPr>
                        <m:ctrlPr>
                          <a:rPr lang="en-GB" sz="2800" i="1">
                            <a:latin typeface="Cambria Math" panose="02040503050406030204" pitchFamily="18" charset="0"/>
                          </a:rPr>
                        </m:ctrlPr>
                      </m:sSubPr>
                      <m:e>
                        <m:r>
                          <a:rPr lang="en-GB" sz="2800" b="0" i="1" smtClean="0">
                            <a:latin typeface="Cambria Math" panose="02040503050406030204" pitchFamily="18" charset="0"/>
                          </a:rPr>
                          <m:t>h</m:t>
                        </m:r>
                      </m:e>
                      <m:sub>
                        <m:r>
                          <a:rPr lang="en-GB" sz="2800" i="1">
                            <a:latin typeface="Cambria Math" panose="02040503050406030204" pitchFamily="18" charset="0"/>
                          </a:rPr>
                          <m:t>0</m:t>
                        </m:r>
                      </m:sub>
                    </m:sSub>
                    <m:r>
                      <a:rPr lang="en-GB" sz="2800">
                        <a:latin typeface="Cambria Math" panose="02040503050406030204" pitchFamily="18" charset="0"/>
                      </a:rPr>
                      <m:t> </m:t>
                    </m:r>
                    <m:d>
                      <m:dPr>
                        <m:ctrlPr>
                          <a:rPr lang="en-GB" sz="2800" i="1">
                            <a:latin typeface="Cambria Math" panose="02040503050406030204" pitchFamily="18" charset="0"/>
                          </a:rPr>
                        </m:ctrlPr>
                      </m:dPr>
                      <m:e>
                        <m:sSub>
                          <m:sSubPr>
                            <m:ctrlPr>
                              <a:rPr lang="en-GB" sz="2800" i="1">
                                <a:latin typeface="Cambria Math" panose="02040503050406030204" pitchFamily="18" charset="0"/>
                              </a:rPr>
                            </m:ctrlPr>
                          </m:sSubPr>
                          <m:e>
                            <m:r>
                              <a:rPr lang="en-GB" sz="2800" i="1">
                                <a:latin typeface="Cambria Math" panose="02040503050406030204" pitchFamily="18" charset="0"/>
                              </a:rPr>
                              <m:t>𝑡</m:t>
                            </m:r>
                          </m:e>
                          <m:sub>
                            <m:r>
                              <a:rPr lang="en-GB" sz="2800" i="1">
                                <a:latin typeface="Cambria Math" panose="02040503050406030204" pitchFamily="18" charset="0"/>
                              </a:rPr>
                              <m:t>𝑗</m:t>
                            </m:r>
                          </m:sub>
                        </m:sSub>
                      </m:e>
                    </m:d>
                    <m:r>
                      <a:rPr lang="en-GB" sz="2800" i="1">
                        <a:latin typeface="Cambria Math" panose="02040503050406030204" pitchFamily="18" charset="0"/>
                      </a:rPr>
                      <m:t> +  </m:t>
                    </m:r>
                    <m:sSub>
                      <m:sSubPr>
                        <m:ctrlPr>
                          <a:rPr lang="en-GB" sz="2800" i="1">
                            <a:latin typeface="Cambria Math" panose="02040503050406030204" pitchFamily="18" charset="0"/>
                          </a:rPr>
                        </m:ctrlPr>
                      </m:sSubPr>
                      <m:e>
                        <m:r>
                          <a:rPr lang="en-GB" sz="2800" i="1">
                            <a:latin typeface="Cambria Math" panose="02040503050406030204" pitchFamily="18" charset="0"/>
                            <a:ea typeface="Cambria Math" panose="02040503050406030204" pitchFamily="18" charset="0"/>
                          </a:rPr>
                          <m:t>𝛽</m:t>
                        </m:r>
                      </m:e>
                      <m:sub>
                        <m:r>
                          <a:rPr lang="en-GB" sz="2800" i="1">
                            <a:latin typeface="Cambria Math" panose="02040503050406030204" pitchFamily="18" charset="0"/>
                          </a:rPr>
                          <m:t>1</m:t>
                        </m:r>
                      </m:sub>
                    </m:sSub>
                    <m:sSub>
                      <m:sSubPr>
                        <m:ctrlPr>
                          <a:rPr lang="en-GB" sz="2800" i="1">
                            <a:latin typeface="Cambria Math" panose="02040503050406030204" pitchFamily="18" charset="0"/>
                          </a:rPr>
                        </m:ctrlPr>
                      </m:sSubPr>
                      <m:e>
                        <m:r>
                          <a:rPr lang="en-GB" sz="2800" i="1">
                            <a:latin typeface="Cambria Math" panose="02040503050406030204" pitchFamily="18" charset="0"/>
                          </a:rPr>
                          <m:t>𝑋</m:t>
                        </m:r>
                      </m:e>
                      <m:sub>
                        <m:r>
                          <a:rPr lang="en-GB" sz="2800" i="1">
                            <a:latin typeface="Cambria Math" panose="02040503050406030204" pitchFamily="18" charset="0"/>
                          </a:rPr>
                          <m:t>𝑖</m:t>
                        </m:r>
                      </m:sub>
                    </m:sSub>
                  </m:oMath>
                </a14:m>
                <a:endParaRPr lang="en-GB" sz="4800" dirty="0"/>
              </a:p>
            </p:txBody>
          </p:sp>
        </mc:Choice>
        <mc:Fallback xmlns="">
          <p:sp>
            <p:nvSpPr>
              <p:cNvPr id="8" name="TextBox 7">
                <a:extLst>
                  <a:ext uri="{FF2B5EF4-FFF2-40B4-BE49-F238E27FC236}">
                    <a16:creationId xmlns:a16="http://schemas.microsoft.com/office/drawing/2014/main" id="{C3528F29-6C3D-FEBD-A2D4-646C07B7EEDD}"/>
                  </a:ext>
                </a:extLst>
              </p:cNvPr>
              <p:cNvSpPr txBox="1">
                <a:spLocks noRot="1" noChangeAspect="1" noMove="1" noResize="1" noEditPoints="1" noAdjustHandles="1" noChangeArrowheads="1" noChangeShapeType="1" noTextEdit="1"/>
              </p:cNvSpPr>
              <p:nvPr/>
            </p:nvSpPr>
            <p:spPr>
              <a:xfrm>
                <a:off x="0" y="1986615"/>
                <a:ext cx="5973579" cy="588751"/>
              </a:xfrm>
              <a:prstGeom prst="rect">
                <a:avLst/>
              </a:prstGeom>
              <a:blipFill>
                <a:blip r:embed="rId5"/>
                <a:stretch>
                  <a:fillRect t="-5208" b="-23958"/>
                </a:stretch>
              </a:blipFill>
            </p:spPr>
            <p:txBody>
              <a:bodyPr/>
              <a:lstStyle/>
              <a:p>
                <a:r>
                  <a:rPr lang="en-GB">
                    <a:noFill/>
                  </a:rPr>
                  <a:t> </a:t>
                </a:r>
              </a:p>
            </p:txBody>
          </p:sp>
        </mc:Fallback>
      </mc:AlternateContent>
    </p:spTree>
    <p:extLst>
      <p:ext uri="{BB962C8B-B14F-4D97-AF65-F5344CB8AC3E}">
        <p14:creationId xmlns:p14="http://schemas.microsoft.com/office/powerpoint/2010/main" val="2947778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1F029-03E2-C112-8310-F477972237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015146-97BA-302A-1BE8-D349E9E804E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Summary</a:t>
            </a:r>
          </a:p>
        </p:txBody>
      </p:sp>
      <p:sp>
        <p:nvSpPr>
          <p:cNvPr id="3" name="TextBox 2">
            <a:extLst>
              <a:ext uri="{FF2B5EF4-FFF2-40B4-BE49-F238E27FC236}">
                <a16:creationId xmlns:a16="http://schemas.microsoft.com/office/drawing/2014/main" id="{DAF8A2DE-FDFE-C12D-6570-00A0735EEDC3}"/>
              </a:ext>
            </a:extLst>
          </p:cNvPr>
          <p:cNvSpPr txBox="1"/>
          <p:nvPr/>
        </p:nvSpPr>
        <p:spPr>
          <a:xfrm>
            <a:off x="0" y="1027907"/>
            <a:ext cx="10998926" cy="5847755"/>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600" b="1" dirty="0"/>
              <a:t>Cox Regression Model is Semi-Parametric</a:t>
            </a:r>
            <a:endParaRPr lang="en-GB" sz="3600" dirty="0"/>
          </a:p>
          <a:p>
            <a:pPr marL="742950" lvl="1" indent="-285750">
              <a:spcBef>
                <a:spcPts val="1200"/>
              </a:spcBef>
              <a:buFont typeface="Arial" panose="020B0604020202020204" pitchFamily="34" charset="0"/>
              <a:buChar char="•"/>
            </a:pPr>
            <a:r>
              <a:rPr lang="en-GB" sz="3200" b="1" dirty="0"/>
              <a:t>No assumptions </a:t>
            </a:r>
            <a:r>
              <a:rPr lang="en-GB" sz="3200" dirty="0"/>
              <a:t>concerning</a:t>
            </a:r>
            <a:r>
              <a:rPr lang="en-GB" sz="3200" b="1" dirty="0"/>
              <a:t> the baseline function </a:t>
            </a:r>
          </a:p>
          <a:p>
            <a:pPr marL="742950" lvl="1" indent="-285750">
              <a:spcBef>
                <a:spcPts val="1200"/>
              </a:spcBef>
              <a:buFont typeface="Arial" panose="020B0604020202020204" pitchFamily="34" charset="0"/>
              <a:buChar char="•"/>
            </a:pPr>
            <a:r>
              <a:rPr lang="en-GB" sz="3200" dirty="0"/>
              <a:t>However, there are </a:t>
            </a:r>
            <a:r>
              <a:rPr lang="en-GB" sz="3200" b="1" dirty="0"/>
              <a:t>key assumptions</a:t>
            </a:r>
            <a:r>
              <a:rPr lang="en-GB" sz="3200" dirty="0"/>
              <a:t>, particularly the proportionality of hazards.</a:t>
            </a:r>
          </a:p>
          <a:p>
            <a:pPr marL="742950" lvl="1" indent="-285750">
              <a:spcBef>
                <a:spcPts val="1200"/>
              </a:spcBef>
              <a:buFont typeface="Arial" panose="020B0604020202020204" pitchFamily="34" charset="0"/>
              <a:buChar char="•"/>
            </a:pPr>
            <a:r>
              <a:rPr lang="en-GB" sz="3200" dirty="0"/>
              <a:t>The latter can be relaxed to allow </a:t>
            </a:r>
            <a:r>
              <a:rPr lang="en-GB" sz="3200" b="1" dirty="0"/>
              <a:t>time varying effects of predictors</a:t>
            </a:r>
          </a:p>
          <a:p>
            <a:pPr marL="742950" lvl="1" indent="-285750">
              <a:spcBef>
                <a:spcPts val="1200"/>
              </a:spcBef>
              <a:buFont typeface="Arial" panose="020B0604020202020204" pitchFamily="34" charset="0"/>
              <a:buChar char="•"/>
            </a:pPr>
            <a:r>
              <a:rPr lang="en-GB" sz="3200" dirty="0"/>
              <a:t>Non-parametric </a:t>
            </a:r>
            <a:r>
              <a:rPr lang="en-GB" sz="3200" b="1" dirty="0"/>
              <a:t>risk scores </a:t>
            </a:r>
            <a:r>
              <a:rPr lang="en-GB" sz="3200" dirty="0"/>
              <a:t>allow to estimate relative hazard of individual cases, as well as recover functions of baseline and prototypical individuals. </a:t>
            </a:r>
          </a:p>
          <a:p>
            <a:pPr lvl="2">
              <a:spcBef>
                <a:spcPts val="1200"/>
              </a:spcBef>
            </a:pPr>
            <a:endParaRPr lang="en-GB" sz="3200" dirty="0"/>
          </a:p>
        </p:txBody>
      </p:sp>
    </p:spTree>
    <p:extLst>
      <p:ext uri="{BB962C8B-B14F-4D97-AF65-F5344CB8AC3E}">
        <p14:creationId xmlns:p14="http://schemas.microsoft.com/office/powerpoint/2010/main" val="3819638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DE1CC-6C8C-4027-9712-5F5758E9770C}"/>
              </a:ext>
            </a:extLst>
          </p:cNvPr>
          <p:cNvSpPr txBox="1"/>
          <p:nvPr/>
        </p:nvSpPr>
        <p:spPr>
          <a:xfrm>
            <a:off x="0" y="3597972"/>
            <a:ext cx="12192000" cy="461665"/>
          </a:xfrm>
          <a:prstGeom prst="rect">
            <a:avLst/>
          </a:prstGeom>
          <a:noFill/>
        </p:spPr>
        <p:txBody>
          <a:bodyPr wrap="square" rtlCol="0">
            <a:spAutoFit/>
          </a:bodyPr>
          <a:lstStyle/>
          <a:p>
            <a:pPr marL="0" marR="0" lvl="0" indent="0" algn="ctr" defTabSz="914446"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rPr>
              <a:t>www.ncrm.ac.uk</a:t>
            </a:r>
          </a:p>
        </p:txBody>
      </p:sp>
    </p:spTree>
    <p:extLst>
      <p:ext uri="{BB962C8B-B14F-4D97-AF65-F5344CB8AC3E}">
        <p14:creationId xmlns:p14="http://schemas.microsoft.com/office/powerpoint/2010/main" val="297920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DF7B-D700-FAC1-96F1-F0845361D8C8}"/>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Outline: Cox Regression Model</a:t>
            </a:r>
          </a:p>
        </p:txBody>
      </p:sp>
      <p:sp>
        <p:nvSpPr>
          <p:cNvPr id="3" name="TextBox 2">
            <a:extLst>
              <a:ext uri="{FF2B5EF4-FFF2-40B4-BE49-F238E27FC236}">
                <a16:creationId xmlns:a16="http://schemas.microsoft.com/office/drawing/2014/main" id="{016ACE44-3F3B-5103-D115-DA4E7B42DA00}"/>
              </a:ext>
            </a:extLst>
          </p:cNvPr>
          <p:cNvSpPr txBox="1"/>
          <p:nvPr/>
        </p:nvSpPr>
        <p:spPr>
          <a:xfrm>
            <a:off x="406096" y="1460886"/>
            <a:ext cx="10998926" cy="2369880"/>
          </a:xfrm>
          <a:prstGeom prst="rect">
            <a:avLst/>
          </a:prstGeom>
          <a:noFill/>
        </p:spPr>
        <p:txBody>
          <a:bodyPr wrap="square" rtlCol="0">
            <a:spAutoFit/>
          </a:bodyPr>
          <a:lstStyle/>
          <a:p>
            <a:pPr marL="285750" indent="-285750">
              <a:spcBef>
                <a:spcPts val="1200"/>
              </a:spcBef>
              <a:buFont typeface="Arial" panose="020B0604020202020204" pitchFamily="34" charset="0"/>
              <a:buChar char="•"/>
            </a:pPr>
            <a:r>
              <a:rPr lang="en-GB" sz="3200" dirty="0"/>
              <a:t>Model characteristics: Semi-Parametric</a:t>
            </a:r>
          </a:p>
          <a:p>
            <a:pPr marL="285750" indent="-285750">
              <a:spcBef>
                <a:spcPts val="1200"/>
              </a:spcBef>
              <a:buFont typeface="Arial" panose="020B0604020202020204" pitchFamily="34" charset="0"/>
              <a:buChar char="•"/>
            </a:pPr>
            <a:r>
              <a:rPr lang="en-GB" sz="3200" dirty="0"/>
              <a:t>Risk scores and methods to recover the baseline function</a:t>
            </a:r>
          </a:p>
          <a:p>
            <a:pPr marL="285750" indent="-285750">
              <a:spcBef>
                <a:spcPts val="1200"/>
              </a:spcBef>
              <a:buFont typeface="Arial" panose="020B0604020202020204" pitchFamily="34" charset="0"/>
              <a:buChar char="•"/>
            </a:pPr>
            <a:r>
              <a:rPr lang="en-GB" sz="3200" dirty="0"/>
              <a:t>Relaxing model assumptions: Time varying effects of predictors</a:t>
            </a:r>
          </a:p>
        </p:txBody>
      </p:sp>
    </p:spTree>
    <p:extLst>
      <p:ext uri="{BB962C8B-B14F-4D97-AF65-F5344CB8AC3E}">
        <p14:creationId xmlns:p14="http://schemas.microsoft.com/office/powerpoint/2010/main" val="3996544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0C9481-E593-E569-7EBC-321FC59995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4EC14-B040-2E23-7602-8BB5F382E32D}"/>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Recap</a:t>
            </a:r>
          </a:p>
        </p:txBody>
      </p:sp>
      <p:sp>
        <p:nvSpPr>
          <p:cNvPr id="5" name="TextBox 4">
            <a:extLst>
              <a:ext uri="{FF2B5EF4-FFF2-40B4-BE49-F238E27FC236}">
                <a16:creationId xmlns:a16="http://schemas.microsoft.com/office/drawing/2014/main" id="{7ACD5049-7DC7-6985-B880-6F61BCC81509}"/>
              </a:ext>
            </a:extLst>
          </p:cNvPr>
          <p:cNvSpPr txBox="1"/>
          <p:nvPr/>
        </p:nvSpPr>
        <p:spPr>
          <a:xfrm>
            <a:off x="256674" y="1293452"/>
            <a:ext cx="11499898" cy="5201424"/>
          </a:xfrm>
          <a:prstGeom prst="rect">
            <a:avLst/>
          </a:prstGeom>
          <a:noFill/>
        </p:spPr>
        <p:txBody>
          <a:bodyPr wrap="square">
            <a:spAutoFit/>
          </a:bodyPr>
          <a:lstStyle/>
          <a:p>
            <a:pPr marL="285750" indent="-285750">
              <a:spcBef>
                <a:spcPts val="1200"/>
              </a:spcBef>
              <a:buFont typeface="Arial" panose="020B0604020202020204" pitchFamily="34" charset="0"/>
              <a:buChar char="•"/>
            </a:pPr>
            <a:r>
              <a:rPr lang="en-GB" sz="3600" b="1" dirty="0"/>
              <a:t>Cox Regression Model:</a:t>
            </a:r>
            <a:endParaRPr lang="en-GB" sz="3600" dirty="0"/>
          </a:p>
          <a:p>
            <a:pPr marL="742950" lvl="1" indent="-285750">
              <a:spcBef>
                <a:spcPts val="1200"/>
              </a:spcBef>
              <a:buFont typeface="Arial" panose="020B0604020202020204" pitchFamily="34" charset="0"/>
              <a:buChar char="•"/>
            </a:pPr>
            <a:r>
              <a:rPr lang="en-GB" sz="2800" dirty="0"/>
              <a:t>Estimates the log of the negative log survivor function (i.e.: log of the cumulative hazard function).</a:t>
            </a:r>
          </a:p>
          <a:p>
            <a:pPr marL="742950" lvl="1" indent="-285750">
              <a:spcBef>
                <a:spcPts val="1200"/>
              </a:spcBef>
              <a:buFont typeface="Arial" panose="020B0604020202020204" pitchFamily="34" charset="0"/>
              <a:buChar char="•"/>
            </a:pPr>
            <a:r>
              <a:rPr lang="en-GB" sz="2800" dirty="0"/>
              <a:t>Mathematical relationships mean the model can be expressed in terms of </a:t>
            </a:r>
            <a:r>
              <a:rPr lang="en-GB" sz="2800" b="1" i="1" dirty="0"/>
              <a:t>estimated cumulative hazard</a:t>
            </a:r>
            <a:r>
              <a:rPr lang="en-GB" sz="2800" b="1" dirty="0"/>
              <a:t> </a:t>
            </a:r>
            <a:r>
              <a:rPr lang="en-GB" sz="2800" dirty="0"/>
              <a:t>and </a:t>
            </a:r>
            <a:r>
              <a:rPr lang="en-GB" sz="2800" b="1" dirty="0"/>
              <a:t>estimated raw hazard</a:t>
            </a:r>
            <a:r>
              <a:rPr lang="en-GB" sz="2800" dirty="0"/>
              <a:t>.</a:t>
            </a:r>
          </a:p>
          <a:p>
            <a:pPr marL="742950" lvl="1" indent="-285750">
              <a:spcBef>
                <a:spcPts val="1200"/>
              </a:spcBef>
              <a:buFont typeface="Arial" panose="020B0604020202020204" pitchFamily="34" charset="0"/>
              <a:buChar char="•"/>
            </a:pPr>
            <a:r>
              <a:rPr lang="en-GB" sz="2800" dirty="0"/>
              <a:t>Key assumptions:</a:t>
            </a:r>
          </a:p>
          <a:p>
            <a:pPr marL="1200150" lvl="2" indent="-285750">
              <a:spcBef>
                <a:spcPts val="1200"/>
              </a:spcBef>
              <a:buFont typeface="Arial" panose="020B0604020202020204" pitchFamily="34" charset="0"/>
              <a:buChar char="•"/>
            </a:pPr>
            <a:r>
              <a:rPr lang="en-US" sz="2400" dirty="0"/>
              <a:t>A fitted log hazard function for each value of the predictor; </a:t>
            </a:r>
          </a:p>
          <a:p>
            <a:pPr marL="1200150" lvl="2" indent="-285750">
              <a:spcBef>
                <a:spcPts val="1200"/>
              </a:spcBef>
              <a:buFont typeface="Arial" panose="020B0604020202020204" pitchFamily="34" charset="0"/>
              <a:buChar char="•"/>
            </a:pPr>
            <a:r>
              <a:rPr lang="en-US" sz="2400" dirty="0"/>
              <a:t>Fitted log hazard functions have an identical shape;</a:t>
            </a:r>
          </a:p>
          <a:p>
            <a:pPr marL="1200150" lvl="2" indent="-285750">
              <a:spcBef>
                <a:spcPts val="1200"/>
              </a:spcBef>
              <a:buFont typeface="Arial" panose="020B0604020202020204" pitchFamily="34" charset="0"/>
              <a:buChar char="•"/>
            </a:pPr>
            <a:r>
              <a:rPr lang="en-US" sz="2400" dirty="0"/>
              <a:t>The distance between log hazard functions is identical at every possible interval.</a:t>
            </a:r>
          </a:p>
        </p:txBody>
      </p:sp>
    </p:spTree>
    <p:extLst>
      <p:ext uri="{BB962C8B-B14F-4D97-AF65-F5344CB8AC3E}">
        <p14:creationId xmlns:p14="http://schemas.microsoft.com/office/powerpoint/2010/main" val="1322783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B4F5D-F5B8-64CE-7D15-150AF9C647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F567BF-1659-A8FF-18A5-B3809D972D03}"/>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Regression Model: </a:t>
            </a:r>
            <a:r>
              <a:rPr lang="en-GB" i="1" dirty="0">
                <a:solidFill>
                  <a:schemeClr val="bg1"/>
                </a:solidFill>
              </a:rPr>
              <a:t>Semi-Parametric</a:t>
            </a:r>
          </a:p>
        </p:txBody>
      </p:sp>
      <p:sp>
        <p:nvSpPr>
          <p:cNvPr id="5" name="TextBox 4">
            <a:extLst>
              <a:ext uri="{FF2B5EF4-FFF2-40B4-BE49-F238E27FC236}">
                <a16:creationId xmlns:a16="http://schemas.microsoft.com/office/drawing/2014/main" id="{9198C7A7-C17D-8A45-804D-E8C28AE2E4B0}"/>
              </a:ext>
            </a:extLst>
          </p:cNvPr>
          <p:cNvSpPr txBox="1"/>
          <p:nvPr/>
        </p:nvSpPr>
        <p:spPr>
          <a:xfrm>
            <a:off x="256673" y="1293452"/>
            <a:ext cx="12191999" cy="646331"/>
          </a:xfrm>
          <a:prstGeom prst="rect">
            <a:avLst/>
          </a:prstGeom>
          <a:noFill/>
        </p:spPr>
        <p:txBody>
          <a:bodyPr wrap="square">
            <a:spAutoFit/>
          </a:bodyPr>
          <a:lstStyle/>
          <a:p>
            <a:pPr marL="285750" indent="-285750">
              <a:spcBef>
                <a:spcPts val="1200"/>
              </a:spcBef>
              <a:buFont typeface="Arial" panose="020B0604020202020204" pitchFamily="34" charset="0"/>
              <a:buChar char="•"/>
            </a:pPr>
            <a:r>
              <a:rPr lang="en-GB" sz="3600" b="1" dirty="0"/>
              <a:t>The shape of the baseline hazard function is irrelevant</a:t>
            </a:r>
            <a:endParaRPr lang="en-GB" sz="3600" dirty="0"/>
          </a:p>
        </p:txBody>
      </p:sp>
      <p:graphicFrame>
        <p:nvGraphicFramePr>
          <p:cNvPr id="3" name="Table 2">
            <a:extLst>
              <a:ext uri="{FF2B5EF4-FFF2-40B4-BE49-F238E27FC236}">
                <a16:creationId xmlns:a16="http://schemas.microsoft.com/office/drawing/2014/main" id="{F5020BE8-B931-B9E7-70F8-442B8715369C}"/>
              </a:ext>
            </a:extLst>
          </p:cNvPr>
          <p:cNvGraphicFramePr>
            <a:graphicFrameLocks noGrp="1"/>
          </p:cNvGraphicFramePr>
          <p:nvPr>
            <p:extLst>
              <p:ext uri="{D42A27DB-BD31-4B8C-83A1-F6EECF244321}">
                <p14:modId xmlns:p14="http://schemas.microsoft.com/office/powerpoint/2010/main" val="3604997904"/>
              </p:ext>
            </p:extLst>
          </p:nvPr>
        </p:nvGraphicFramePr>
        <p:xfrm>
          <a:off x="1496047" y="2403793"/>
          <a:ext cx="8128002" cy="741680"/>
        </p:xfrm>
        <a:graphic>
          <a:graphicData uri="http://schemas.openxmlformats.org/drawingml/2006/table">
            <a:tbl>
              <a:tblPr firstRow="1" bandRow="1">
                <a:tableStyleId>{5C22544A-7EE6-4342-B048-85BDC9FD1C3A}</a:tableStyleId>
              </a:tblPr>
              <a:tblGrid>
                <a:gridCol w="1354667">
                  <a:extLst>
                    <a:ext uri="{9D8B030D-6E8A-4147-A177-3AD203B41FA5}">
                      <a16:colId xmlns:a16="http://schemas.microsoft.com/office/drawing/2014/main" val="2412458465"/>
                    </a:ext>
                  </a:extLst>
                </a:gridCol>
                <a:gridCol w="1354667">
                  <a:extLst>
                    <a:ext uri="{9D8B030D-6E8A-4147-A177-3AD203B41FA5}">
                      <a16:colId xmlns:a16="http://schemas.microsoft.com/office/drawing/2014/main" val="2576173137"/>
                    </a:ext>
                  </a:extLst>
                </a:gridCol>
                <a:gridCol w="1354667">
                  <a:extLst>
                    <a:ext uri="{9D8B030D-6E8A-4147-A177-3AD203B41FA5}">
                      <a16:colId xmlns:a16="http://schemas.microsoft.com/office/drawing/2014/main" val="2691288769"/>
                    </a:ext>
                  </a:extLst>
                </a:gridCol>
                <a:gridCol w="1354667">
                  <a:extLst>
                    <a:ext uri="{9D8B030D-6E8A-4147-A177-3AD203B41FA5}">
                      <a16:colId xmlns:a16="http://schemas.microsoft.com/office/drawing/2014/main" val="2665752694"/>
                    </a:ext>
                  </a:extLst>
                </a:gridCol>
                <a:gridCol w="1354667">
                  <a:extLst>
                    <a:ext uri="{9D8B030D-6E8A-4147-A177-3AD203B41FA5}">
                      <a16:colId xmlns:a16="http://schemas.microsoft.com/office/drawing/2014/main" val="1624545681"/>
                    </a:ext>
                  </a:extLst>
                </a:gridCol>
                <a:gridCol w="1354667">
                  <a:extLst>
                    <a:ext uri="{9D8B030D-6E8A-4147-A177-3AD203B41FA5}">
                      <a16:colId xmlns:a16="http://schemas.microsoft.com/office/drawing/2014/main" val="2382077059"/>
                    </a:ext>
                  </a:extLst>
                </a:gridCol>
              </a:tblGrid>
              <a:tr h="370840">
                <a:tc>
                  <a:txBody>
                    <a:bodyPr/>
                    <a:lstStyle/>
                    <a:p>
                      <a:endParaRPr lang="en-GB"/>
                    </a:p>
                  </a:txBody>
                  <a:tcPr/>
                </a:tc>
                <a:tc>
                  <a:txBody>
                    <a:bodyPr/>
                    <a:lstStyle/>
                    <a:p>
                      <a:pPr algn="ctr"/>
                      <a:r>
                        <a:rPr lang="en-GB" dirty="0"/>
                        <a:t>Coef.</a:t>
                      </a:r>
                    </a:p>
                  </a:txBody>
                  <a:tcPr/>
                </a:tc>
                <a:tc>
                  <a:txBody>
                    <a:bodyPr/>
                    <a:lstStyle/>
                    <a:p>
                      <a:pPr algn="ctr"/>
                      <a:r>
                        <a:rPr lang="en-GB" dirty="0"/>
                        <a:t>Exp(coef.)</a:t>
                      </a:r>
                    </a:p>
                  </a:txBody>
                  <a:tcPr/>
                </a:tc>
                <a:tc>
                  <a:txBody>
                    <a:bodyPr/>
                    <a:lstStyle/>
                    <a:p>
                      <a:pPr algn="ctr"/>
                      <a:r>
                        <a:rPr lang="en-GB" dirty="0"/>
                        <a:t>SE Coef.</a:t>
                      </a:r>
                    </a:p>
                  </a:txBody>
                  <a:tcPr/>
                </a:tc>
                <a:tc>
                  <a:txBody>
                    <a:bodyPr/>
                    <a:lstStyle/>
                    <a:p>
                      <a:pPr algn="ctr"/>
                      <a:r>
                        <a:rPr lang="en-GB" dirty="0"/>
                        <a:t>z</a:t>
                      </a:r>
                    </a:p>
                  </a:txBody>
                  <a:tcPr/>
                </a:tc>
                <a:tc>
                  <a:txBody>
                    <a:bodyPr/>
                    <a:lstStyle/>
                    <a:p>
                      <a:pPr algn="ctr"/>
                      <a:r>
                        <a:rPr lang="en-GB" dirty="0"/>
                        <a:t>p</a:t>
                      </a:r>
                    </a:p>
                  </a:txBody>
                  <a:tcPr/>
                </a:tc>
                <a:extLst>
                  <a:ext uri="{0D108BD9-81ED-4DB2-BD59-A6C34878D82A}">
                    <a16:rowId xmlns:a16="http://schemas.microsoft.com/office/drawing/2014/main" val="3184416566"/>
                  </a:ext>
                </a:extLst>
              </a:tr>
              <a:tr h="370840">
                <a:tc>
                  <a:txBody>
                    <a:bodyPr/>
                    <a:lstStyle/>
                    <a:p>
                      <a:r>
                        <a:rPr lang="en-GB" dirty="0"/>
                        <a:t>Male</a:t>
                      </a:r>
                    </a:p>
                  </a:txBody>
                  <a:tcPr/>
                </a:tc>
                <a:tc>
                  <a:txBody>
                    <a:bodyPr/>
                    <a:lstStyle/>
                    <a:p>
                      <a:pPr algn="ctr"/>
                      <a:r>
                        <a:rPr lang="en-GB" dirty="0"/>
                        <a:t>0.53 </a:t>
                      </a:r>
                    </a:p>
                  </a:txBody>
                  <a:tcPr/>
                </a:tc>
                <a:tc>
                  <a:txBody>
                    <a:bodyPr/>
                    <a:lstStyle/>
                    <a:p>
                      <a:pPr algn="ctr"/>
                      <a:r>
                        <a:rPr lang="en-GB" dirty="0"/>
                        <a:t>1.70</a:t>
                      </a:r>
                    </a:p>
                  </a:txBody>
                  <a:tcPr/>
                </a:tc>
                <a:tc>
                  <a:txBody>
                    <a:bodyPr/>
                    <a:lstStyle/>
                    <a:p>
                      <a:pPr algn="ctr"/>
                      <a:r>
                        <a:rPr lang="en-GB" dirty="0"/>
                        <a:t>0.17</a:t>
                      </a:r>
                    </a:p>
                  </a:txBody>
                  <a:tcPr/>
                </a:tc>
                <a:tc>
                  <a:txBody>
                    <a:bodyPr/>
                    <a:lstStyle/>
                    <a:p>
                      <a:pPr algn="ctr"/>
                      <a:r>
                        <a:rPr lang="en-GB" dirty="0"/>
                        <a:t>3.18</a:t>
                      </a:r>
                    </a:p>
                  </a:txBody>
                  <a:tcPr/>
                </a:tc>
                <a:tc>
                  <a:txBody>
                    <a:bodyPr/>
                    <a:lstStyle/>
                    <a:p>
                      <a:pPr algn="ctr"/>
                      <a:r>
                        <a:rPr lang="en-GB" dirty="0"/>
                        <a:t>.001</a:t>
                      </a:r>
                    </a:p>
                  </a:txBody>
                  <a:tcPr/>
                </a:tc>
                <a:extLst>
                  <a:ext uri="{0D108BD9-81ED-4DB2-BD59-A6C34878D82A}">
                    <a16:rowId xmlns:a16="http://schemas.microsoft.com/office/drawing/2014/main" val="1273937397"/>
                  </a:ext>
                </a:extLst>
              </a:tr>
            </a:tbl>
          </a:graphicData>
        </a:graphic>
      </p:graphicFrame>
    </p:spTree>
    <p:extLst>
      <p:ext uri="{BB962C8B-B14F-4D97-AF65-F5344CB8AC3E}">
        <p14:creationId xmlns:p14="http://schemas.microsoft.com/office/powerpoint/2010/main" val="1197578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FA7B4-4321-DA1D-D136-ED1CD01B2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FAD1A7-50A0-59AB-3AC6-126B6E277971}"/>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Cox Regression Model: </a:t>
            </a:r>
            <a:r>
              <a:rPr lang="en-GB" i="1" dirty="0">
                <a:solidFill>
                  <a:schemeClr val="bg1"/>
                </a:solidFill>
              </a:rPr>
              <a:t>Semi-Parametric</a:t>
            </a:r>
          </a:p>
        </p:txBody>
      </p:sp>
      <p:sp>
        <p:nvSpPr>
          <p:cNvPr id="5" name="TextBox 4">
            <a:extLst>
              <a:ext uri="{FF2B5EF4-FFF2-40B4-BE49-F238E27FC236}">
                <a16:creationId xmlns:a16="http://schemas.microsoft.com/office/drawing/2014/main" id="{7711592C-FBA2-960D-C042-C6F6CC407750}"/>
              </a:ext>
            </a:extLst>
          </p:cNvPr>
          <p:cNvSpPr txBox="1"/>
          <p:nvPr/>
        </p:nvSpPr>
        <p:spPr>
          <a:xfrm>
            <a:off x="256673" y="1293452"/>
            <a:ext cx="12191999" cy="646331"/>
          </a:xfrm>
          <a:prstGeom prst="rect">
            <a:avLst/>
          </a:prstGeom>
          <a:noFill/>
        </p:spPr>
        <p:txBody>
          <a:bodyPr wrap="square">
            <a:spAutoFit/>
          </a:bodyPr>
          <a:lstStyle/>
          <a:p>
            <a:pPr marL="285750" indent="-285750">
              <a:spcBef>
                <a:spcPts val="1200"/>
              </a:spcBef>
              <a:buFont typeface="Arial" panose="020B0604020202020204" pitchFamily="34" charset="0"/>
              <a:buChar char="•"/>
            </a:pPr>
            <a:r>
              <a:rPr lang="en-GB" sz="3600" b="1" dirty="0"/>
              <a:t>The shape of the baseline hazard function is irrelevant</a:t>
            </a:r>
            <a:endParaRPr lang="en-GB" sz="3600" dirty="0"/>
          </a:p>
        </p:txBody>
      </p:sp>
      <p:sp>
        <p:nvSpPr>
          <p:cNvPr id="4" name="TextBox 3">
            <a:extLst>
              <a:ext uri="{FF2B5EF4-FFF2-40B4-BE49-F238E27FC236}">
                <a16:creationId xmlns:a16="http://schemas.microsoft.com/office/drawing/2014/main" id="{2FCC953E-BFAC-EBA5-812D-C5848A2DF304}"/>
              </a:ext>
            </a:extLst>
          </p:cNvPr>
          <p:cNvSpPr txBox="1"/>
          <p:nvPr/>
        </p:nvSpPr>
        <p:spPr>
          <a:xfrm>
            <a:off x="256673" y="2183327"/>
            <a:ext cx="11630528" cy="1245673"/>
          </a:xfrm>
          <a:prstGeom prst="rect">
            <a:avLst/>
          </a:prstGeom>
          <a:noFill/>
        </p:spPr>
        <p:txBody>
          <a:bodyPr wrap="square">
            <a:spAutoFit/>
          </a:bodyPr>
          <a:lstStyle/>
          <a:p>
            <a:pPr marL="285750" indent="-285750">
              <a:spcBef>
                <a:spcPts val="1200"/>
              </a:spcBef>
              <a:buFont typeface="Arial" panose="020B0604020202020204" pitchFamily="34" charset="0"/>
              <a:buChar char="•"/>
            </a:pPr>
            <a:r>
              <a:rPr lang="en-GB" sz="3600" b="1" dirty="0"/>
              <a:t>Downside: </a:t>
            </a:r>
            <a:r>
              <a:rPr lang="en-GB" sz="3600" dirty="0"/>
              <a:t> The model does not provide predicted hazard values</a:t>
            </a:r>
            <a:r>
              <a:rPr lang="en-US" sz="2400" dirty="0"/>
              <a:t>.</a:t>
            </a:r>
          </a:p>
        </p:txBody>
      </p:sp>
    </p:spTree>
    <p:extLst>
      <p:ext uri="{BB962C8B-B14F-4D97-AF65-F5344CB8AC3E}">
        <p14:creationId xmlns:p14="http://schemas.microsoft.com/office/powerpoint/2010/main" val="168806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F8218-B6EB-882A-EAE4-9A2D9CEBDA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1DB840-6856-415C-08B4-13B742A75BD9}"/>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Risk Scores</a:t>
            </a:r>
            <a:endParaRPr lang="en-GB" i="1" dirty="0">
              <a:solidFill>
                <a:schemeClr val="bg1"/>
              </a:solidFill>
            </a:endParaRPr>
          </a:p>
        </p:txBody>
      </p:sp>
      <p:sp>
        <p:nvSpPr>
          <p:cNvPr id="5" name="TextBox 4">
            <a:extLst>
              <a:ext uri="{FF2B5EF4-FFF2-40B4-BE49-F238E27FC236}">
                <a16:creationId xmlns:a16="http://schemas.microsoft.com/office/drawing/2014/main" id="{BC4D74D8-109F-9D78-BAC6-F1355EDA1CD9}"/>
              </a:ext>
            </a:extLst>
          </p:cNvPr>
          <p:cNvSpPr txBox="1"/>
          <p:nvPr/>
        </p:nvSpPr>
        <p:spPr>
          <a:xfrm>
            <a:off x="256673" y="1293452"/>
            <a:ext cx="11309685" cy="2492990"/>
          </a:xfrm>
          <a:prstGeom prst="rect">
            <a:avLst/>
          </a:prstGeom>
          <a:noFill/>
        </p:spPr>
        <p:txBody>
          <a:bodyPr wrap="square">
            <a:spAutoFit/>
          </a:bodyPr>
          <a:lstStyle/>
          <a:p>
            <a:pPr marL="285750" indent="-285750">
              <a:spcBef>
                <a:spcPts val="1200"/>
              </a:spcBef>
              <a:buFont typeface="Arial" panose="020B0604020202020204" pitchFamily="34" charset="0"/>
              <a:buChar char="•"/>
            </a:pPr>
            <a:r>
              <a:rPr lang="en-GB" sz="3600" dirty="0"/>
              <a:t>Compare the risk of event occurrence for participants in the study vs. a “baseline individual”</a:t>
            </a:r>
          </a:p>
          <a:p>
            <a:pPr marL="742950" lvl="1" indent="-285750">
              <a:spcBef>
                <a:spcPts val="1200"/>
              </a:spcBef>
              <a:buFont typeface="Arial" panose="020B0604020202020204" pitchFamily="34" charset="0"/>
              <a:buChar char="•"/>
            </a:pPr>
            <a:r>
              <a:rPr lang="en-GB" sz="3200" i="1" dirty="0"/>
              <a:t>Baseline individual</a:t>
            </a:r>
            <a:r>
              <a:rPr lang="en-GB" sz="3200" dirty="0"/>
              <a:t>: values of predictors are  zero </a:t>
            </a:r>
          </a:p>
          <a:p>
            <a:pPr lvl="1">
              <a:spcBef>
                <a:spcPts val="1200"/>
              </a:spcBef>
            </a:pPr>
            <a:r>
              <a:rPr lang="en-GB" sz="3200" dirty="0">
                <a:sym typeface="Wingdings" panose="05000000000000000000" pitchFamily="2" charset="2"/>
              </a:rPr>
              <a:t>	 i.e., Female of median age</a:t>
            </a:r>
            <a:endParaRPr lang="en-GB" sz="3200"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ABF5B83-BD1A-2AF8-E71B-69AF9EC8C7B0}"/>
                  </a:ext>
                </a:extLst>
              </p:cNvPr>
              <p:cNvSpPr txBox="1"/>
              <p:nvPr/>
            </p:nvSpPr>
            <p:spPr>
              <a:xfrm>
                <a:off x="-208008" y="3916991"/>
                <a:ext cx="6535270" cy="852541"/>
              </a:xfrm>
              <a:prstGeom prst="rect">
                <a:avLst/>
              </a:prstGeom>
              <a:noFill/>
            </p:spPr>
            <p:txBody>
              <a:bodyPr wrap="square">
                <a:spAutoFit/>
              </a:bodyPr>
              <a:lstStyle/>
              <a:p>
                <a:pPr lvl="1">
                  <a:spcBef>
                    <a:spcPts val="1200"/>
                  </a:spcBef>
                </a:pPr>
                <a:r>
                  <a:rPr lang="en-GB" b="1" dirty="0"/>
                  <a:t>Estimated Hazard</a:t>
                </a:r>
                <a:r>
                  <a:rPr lang="en-GB" dirty="0"/>
                  <a:t>: </a:t>
                </a:r>
              </a:p>
              <a:p>
                <a:pPr lvl="1">
                  <a:spcBef>
                    <a:spcPts val="1200"/>
                  </a:spcBef>
                </a:pPr>
                <a14:m>
                  <m:oMath xmlns:m="http://schemas.openxmlformats.org/officeDocument/2006/math">
                    <m:r>
                      <a:rPr lang="en-GB" i="1">
                        <a:latin typeface="Cambria Math" panose="02040503050406030204" pitchFamily="18" charset="0"/>
                      </a:rPr>
                      <m:t>h</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𝑖𝑗</m:t>
                            </m:r>
                          </m:sub>
                        </m:sSub>
                      </m:e>
                    </m:d>
                    <m:r>
                      <a:rPr lang="en-GB" i="1">
                        <a:latin typeface="Cambria Math" panose="02040503050406030204" pitchFamily="18" charset="0"/>
                      </a:rPr>
                      <m:t> </m:t>
                    </m:r>
                  </m:oMath>
                </a14:m>
                <a:r>
                  <a:rPr lang="en-GB" dirty="0"/>
                  <a:t>=  </a:t>
                </a:r>
                <a14:m>
                  <m:oMath xmlns:m="http://schemas.openxmlformats.org/officeDocument/2006/math">
                    <m:r>
                      <a:rPr lang="en-GB">
                        <a:latin typeface="Cambria Math" panose="02040503050406030204" pitchFamily="18" charset="0"/>
                      </a:rPr>
                      <m:t> </m:t>
                    </m:r>
                    <m:sSub>
                      <m:sSubPr>
                        <m:ctrlPr>
                          <a:rPr lang="en-GB" i="1">
                            <a:latin typeface="Cambria Math" panose="02040503050406030204" pitchFamily="18" charset="0"/>
                          </a:rPr>
                        </m:ctrlPr>
                      </m:sSubPr>
                      <m:e>
                        <m:r>
                          <a:rPr lang="en-GB" i="1">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r>
                      <a:rPr lang="en-GB" i="1">
                        <a:latin typeface="Cambria Math" panose="02040503050406030204" pitchFamily="18" charset="0"/>
                      </a:rPr>
                      <m:t> </m:t>
                    </m:r>
                    <m:sSup>
                      <m:sSupPr>
                        <m:ctrlPr>
                          <a:rPr lang="en-GB" i="1">
                            <a:latin typeface="Cambria Math" panose="02040503050406030204" pitchFamily="18" charset="0"/>
                          </a:rPr>
                        </m:ctrlPr>
                      </m:sSupPr>
                      <m:e>
                        <m:r>
                          <a:rPr lang="en-GB" i="1">
                            <a:latin typeface="Cambria Math" panose="02040503050406030204" pitchFamily="18" charset="0"/>
                          </a:rPr>
                          <m:t>𝑒</m:t>
                        </m:r>
                      </m:e>
                      <m:sup>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𝑀𝑎𝑙𝑒</m:t>
                                </m:r>
                              </m:e>
                              <m:sub>
                                <m:r>
                                  <a:rPr lang="en-GB" i="1">
                                    <a:latin typeface="Cambria Math" panose="02040503050406030204" pitchFamily="18" charset="0"/>
                                  </a:rPr>
                                  <m:t>𝑖</m:t>
                                </m:r>
                              </m:sub>
                            </m:sSub>
                          </m:e>
                        </m:d>
                        <m:r>
                          <a:rPr lang="en-GB" b="0" i="1" smtClean="0">
                            <a:latin typeface="Cambria Math" panose="02040503050406030204" pitchFamily="18" charset="0"/>
                          </a:rPr>
                          <m:t>+</m:t>
                        </m:r>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b="0" i="1" smtClean="0">
                                <a:latin typeface="Cambria Math" panose="02040503050406030204" pitchFamily="18" charset="0"/>
                              </a:rPr>
                              <m:t>2</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b="0" i="1" smtClean="0">
                                    <a:latin typeface="Cambria Math" panose="02040503050406030204" pitchFamily="18" charset="0"/>
                                  </a:rPr>
                                  <m:t>𝐶𝑒𝑛𝑡</m:t>
                                </m:r>
                                <m:r>
                                  <a:rPr lang="en-GB" b="0" i="1" smtClean="0">
                                    <a:latin typeface="Cambria Math" panose="02040503050406030204" pitchFamily="18" charset="0"/>
                                  </a:rPr>
                                  <m:t>.</m:t>
                                </m:r>
                                <m:r>
                                  <a:rPr lang="en-GB" b="0" i="1" smtClean="0">
                                    <a:latin typeface="Cambria Math" panose="02040503050406030204" pitchFamily="18" charset="0"/>
                                  </a:rPr>
                                  <m:t>𝑎𝑔𝑒</m:t>
                                </m:r>
                              </m:e>
                              <m:sub>
                                <m:r>
                                  <a:rPr lang="en-GB" i="1">
                                    <a:latin typeface="Cambria Math" panose="02040503050406030204" pitchFamily="18" charset="0"/>
                                  </a:rPr>
                                  <m:t>𝑖</m:t>
                                </m:r>
                              </m:sub>
                            </m:sSub>
                          </m:e>
                        </m:d>
                      </m:sup>
                    </m:sSup>
                  </m:oMath>
                </a14:m>
                <a:endParaRPr lang="en-GB" dirty="0"/>
              </a:p>
            </p:txBody>
          </p:sp>
        </mc:Choice>
        <mc:Fallback xmlns="">
          <p:sp>
            <p:nvSpPr>
              <p:cNvPr id="7" name="TextBox 6">
                <a:extLst>
                  <a:ext uri="{FF2B5EF4-FFF2-40B4-BE49-F238E27FC236}">
                    <a16:creationId xmlns:a16="http://schemas.microsoft.com/office/drawing/2014/main" id="{DABF5B83-BD1A-2AF8-E71B-69AF9EC8C7B0}"/>
                  </a:ext>
                </a:extLst>
              </p:cNvPr>
              <p:cNvSpPr txBox="1">
                <a:spLocks noRot="1" noChangeAspect="1" noMove="1" noResize="1" noEditPoints="1" noAdjustHandles="1" noChangeArrowheads="1" noChangeShapeType="1" noTextEdit="1"/>
              </p:cNvSpPr>
              <p:nvPr/>
            </p:nvSpPr>
            <p:spPr>
              <a:xfrm>
                <a:off x="-208008" y="3916991"/>
                <a:ext cx="6535270" cy="852541"/>
              </a:xfrm>
              <a:prstGeom prst="rect">
                <a:avLst/>
              </a:prstGeom>
              <a:blipFill>
                <a:blip r:embed="rId3"/>
                <a:stretch>
                  <a:fillRect t="-3597" b="-9353"/>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5AD83189-CA4C-0600-F662-D5BF12A16C9D}"/>
                  </a:ext>
                </a:extLst>
              </p:cNvPr>
              <p:cNvSpPr txBox="1"/>
              <p:nvPr/>
            </p:nvSpPr>
            <p:spPr>
              <a:xfrm>
                <a:off x="5751097" y="5751363"/>
                <a:ext cx="6200272" cy="7702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b>
                            <m:sSubPr>
                              <m:ctrlPr>
                                <a:rPr lang="en-GB" i="1">
                                  <a:latin typeface="Cambria Math" panose="02040503050406030204" pitchFamily="18" charset="0"/>
                                </a:rPr>
                              </m:ctrlPr>
                            </m:sSubPr>
                            <m:e>
                              <m:r>
                                <a:rPr lang="en-GB" b="0" i="1" smtClean="0">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sSup>
                            <m:sSupPr>
                              <m:ctrlPr>
                                <a:rPr lang="en-GB" i="1">
                                  <a:latin typeface="Cambria Math" panose="02040503050406030204" pitchFamily="18" charset="0"/>
                                </a:rPr>
                              </m:ctrlPr>
                            </m:sSupPr>
                            <m:e>
                              <m:r>
                                <a:rPr lang="en-GB" i="1">
                                  <a:latin typeface="Cambria Math" panose="02040503050406030204" pitchFamily="18" charset="0"/>
                                </a:rPr>
                                <m:t>𝑒</m:t>
                              </m:r>
                            </m:e>
                            <m:sup>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𝑀𝑎𝑙𝑒</m:t>
                                      </m:r>
                                    </m:e>
                                    <m:sub>
                                      <m:r>
                                        <a:rPr lang="en-GB" i="1">
                                          <a:latin typeface="Cambria Math" panose="02040503050406030204" pitchFamily="18" charset="0"/>
                                        </a:rPr>
                                        <m:t>𝑖</m:t>
                                      </m:r>
                                    </m:sub>
                                  </m:sSub>
                                </m:e>
                              </m:d>
                              <m:r>
                                <a:rPr lang="en-GB" i="1">
                                  <a:latin typeface="Cambria Math" panose="02040503050406030204" pitchFamily="18" charset="0"/>
                                </a:rPr>
                                <m:t>+</m:t>
                              </m:r>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2</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𝐶𝑒𝑛𝑡</m:t>
                                      </m:r>
                                      <m:r>
                                        <a:rPr lang="en-GB" i="1">
                                          <a:latin typeface="Cambria Math" panose="02040503050406030204" pitchFamily="18" charset="0"/>
                                        </a:rPr>
                                        <m:t>.</m:t>
                                      </m:r>
                                      <m:r>
                                        <a:rPr lang="en-GB" i="1">
                                          <a:latin typeface="Cambria Math" panose="02040503050406030204" pitchFamily="18" charset="0"/>
                                        </a:rPr>
                                        <m:t>𝑎𝑔𝑒</m:t>
                                      </m:r>
                                    </m:e>
                                    <m:sub>
                                      <m:r>
                                        <a:rPr lang="en-GB" i="1">
                                          <a:latin typeface="Cambria Math" panose="02040503050406030204" pitchFamily="18" charset="0"/>
                                        </a:rPr>
                                        <m:t>𝑖</m:t>
                                      </m:r>
                                    </m:sub>
                                  </m:sSub>
                                </m:e>
                              </m:d>
                            </m:sup>
                          </m:sSup>
                        </m:num>
                        <m:den>
                          <m:sSub>
                            <m:sSubPr>
                              <m:ctrlPr>
                                <a:rPr lang="en-GB" i="1">
                                  <a:latin typeface="Cambria Math" panose="02040503050406030204" pitchFamily="18" charset="0"/>
                                </a:rPr>
                              </m:ctrlPr>
                            </m:sSubPr>
                            <m:e>
                              <m:r>
                                <a:rPr lang="en-GB" b="0" i="1" smtClean="0">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den>
                      </m:f>
                      <m:r>
                        <a:rPr lang="en-GB" i="1">
                          <a:latin typeface="Cambria Math" panose="02040503050406030204" pitchFamily="18" charset="0"/>
                        </a:rPr>
                        <m:t> </m:t>
                      </m:r>
                      <m:r>
                        <a:rPr lang="en-GB" b="0" i="1" smtClean="0">
                          <a:latin typeface="Cambria Math" panose="02040503050406030204" pitchFamily="18" charset="0"/>
                        </a:rPr>
                        <m:t>=</m:t>
                      </m:r>
                      <m:sSup>
                        <m:sSupPr>
                          <m:ctrlPr>
                            <a:rPr lang="en-GB" b="1" i="1">
                              <a:latin typeface="Cambria Math" panose="02040503050406030204" pitchFamily="18" charset="0"/>
                            </a:rPr>
                          </m:ctrlPr>
                        </m:sSupPr>
                        <m:e>
                          <m:r>
                            <a:rPr lang="en-GB" b="1" i="1">
                              <a:latin typeface="Cambria Math" panose="02040503050406030204" pitchFamily="18" charset="0"/>
                            </a:rPr>
                            <m:t>𝒆</m:t>
                          </m:r>
                        </m:e>
                        <m:sup>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d>
                            <m:dPr>
                              <m:ctrlPr>
                                <a:rPr lang="en-GB" b="1" i="1">
                                  <a:latin typeface="Cambria Math" panose="02040503050406030204" pitchFamily="18" charset="0"/>
                                </a:rPr>
                              </m:ctrlPr>
                            </m:dPr>
                            <m:e>
                              <m:sSub>
                                <m:sSubPr>
                                  <m:ctrlPr>
                                    <a:rPr lang="en-GB" b="1" i="1">
                                      <a:latin typeface="Cambria Math" panose="02040503050406030204" pitchFamily="18" charset="0"/>
                                    </a:rPr>
                                  </m:ctrlPr>
                                </m:sSubPr>
                                <m:e>
                                  <m:r>
                                    <a:rPr lang="en-GB" b="1" i="1">
                                      <a:latin typeface="Cambria Math" panose="02040503050406030204" pitchFamily="18" charset="0"/>
                                    </a:rPr>
                                    <m:t>𝑴𝒂𝒍𝒆</m:t>
                                  </m:r>
                                </m:e>
                                <m:sub>
                                  <m:r>
                                    <a:rPr lang="en-GB" b="1" i="1">
                                      <a:latin typeface="Cambria Math" panose="02040503050406030204" pitchFamily="18" charset="0"/>
                                    </a:rPr>
                                    <m:t>𝒊</m:t>
                                  </m:r>
                                </m:sub>
                              </m:sSub>
                            </m:e>
                          </m:d>
                          <m:r>
                            <a:rPr lang="en-GB" b="1" i="1">
                              <a:latin typeface="Cambria Math" panose="02040503050406030204" pitchFamily="18" charset="0"/>
                            </a:rPr>
                            <m:t>+</m:t>
                          </m:r>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𝟐</m:t>
                              </m:r>
                            </m:sub>
                          </m:sSub>
                          <m:d>
                            <m:dPr>
                              <m:ctrlPr>
                                <a:rPr lang="en-GB" b="1" i="1">
                                  <a:latin typeface="Cambria Math" panose="02040503050406030204" pitchFamily="18" charset="0"/>
                                </a:rPr>
                              </m:ctrlPr>
                            </m:dPr>
                            <m:e>
                              <m:sSub>
                                <m:sSubPr>
                                  <m:ctrlPr>
                                    <a:rPr lang="en-GB" b="1" i="1">
                                      <a:latin typeface="Cambria Math" panose="02040503050406030204" pitchFamily="18" charset="0"/>
                                    </a:rPr>
                                  </m:ctrlPr>
                                </m:sSubPr>
                                <m:e>
                                  <m:r>
                                    <a:rPr lang="en-GB" b="1" i="1">
                                      <a:latin typeface="Cambria Math" panose="02040503050406030204" pitchFamily="18" charset="0"/>
                                    </a:rPr>
                                    <m:t>𝑪𝒆𝒏𝒕</m:t>
                                  </m:r>
                                  <m:r>
                                    <a:rPr lang="en-GB" b="1" i="1">
                                      <a:latin typeface="Cambria Math" panose="02040503050406030204" pitchFamily="18" charset="0"/>
                                    </a:rPr>
                                    <m:t>.</m:t>
                                  </m:r>
                                  <m:r>
                                    <a:rPr lang="en-GB" b="1" i="1">
                                      <a:latin typeface="Cambria Math" panose="02040503050406030204" pitchFamily="18" charset="0"/>
                                    </a:rPr>
                                    <m:t>𝒂𝒈𝒆</m:t>
                                  </m:r>
                                </m:e>
                                <m:sub>
                                  <m:r>
                                    <a:rPr lang="en-GB" b="1" i="1">
                                      <a:latin typeface="Cambria Math" panose="02040503050406030204" pitchFamily="18" charset="0"/>
                                    </a:rPr>
                                    <m:t>𝒊</m:t>
                                  </m:r>
                                </m:sub>
                              </m:sSub>
                            </m:e>
                          </m:d>
                        </m:sup>
                      </m:sSup>
                    </m:oMath>
                  </m:oMathPara>
                </a14:m>
                <a:endParaRPr lang="en-GB" b="1" dirty="0"/>
              </a:p>
            </p:txBody>
          </p:sp>
        </mc:Choice>
        <mc:Fallback xmlns="">
          <p:sp>
            <p:nvSpPr>
              <p:cNvPr id="9" name="TextBox 8">
                <a:extLst>
                  <a:ext uri="{FF2B5EF4-FFF2-40B4-BE49-F238E27FC236}">
                    <a16:creationId xmlns:a16="http://schemas.microsoft.com/office/drawing/2014/main" id="{5AD83189-CA4C-0600-F662-D5BF12A16C9D}"/>
                  </a:ext>
                </a:extLst>
              </p:cNvPr>
              <p:cNvSpPr txBox="1">
                <a:spLocks noRot="1" noChangeAspect="1" noMove="1" noResize="1" noEditPoints="1" noAdjustHandles="1" noChangeArrowheads="1" noChangeShapeType="1" noTextEdit="1"/>
              </p:cNvSpPr>
              <p:nvPr/>
            </p:nvSpPr>
            <p:spPr>
              <a:xfrm>
                <a:off x="5751097" y="5751363"/>
                <a:ext cx="6200272" cy="770275"/>
              </a:xfrm>
              <a:prstGeom prst="rect">
                <a:avLst/>
              </a:prstGeom>
              <a:blipFill>
                <a:blip r:embed="rId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42F2DE2-C34D-5EDE-57A4-E4D53239EA6E}"/>
                  </a:ext>
                </a:extLst>
              </p:cNvPr>
              <p:cNvSpPr txBox="1"/>
              <p:nvPr/>
            </p:nvSpPr>
            <p:spPr>
              <a:xfrm>
                <a:off x="-208008" y="4712007"/>
                <a:ext cx="6535270" cy="852541"/>
              </a:xfrm>
              <a:prstGeom prst="rect">
                <a:avLst/>
              </a:prstGeom>
              <a:noFill/>
            </p:spPr>
            <p:txBody>
              <a:bodyPr wrap="square">
                <a:spAutoFit/>
              </a:bodyPr>
              <a:lstStyle/>
              <a:p>
                <a:pPr lvl="1">
                  <a:spcBef>
                    <a:spcPts val="1200"/>
                  </a:spcBef>
                </a:pPr>
                <a:r>
                  <a:rPr lang="en-GB" b="1" dirty="0"/>
                  <a:t>Estimated for baseline individual (male=0, </a:t>
                </a:r>
                <a:r>
                  <a:rPr lang="en-GB" b="1" dirty="0" err="1"/>
                  <a:t>cent.age</a:t>
                </a:r>
                <a:r>
                  <a:rPr lang="en-GB" b="1" dirty="0"/>
                  <a:t>=0)</a:t>
                </a:r>
                <a:r>
                  <a:rPr lang="en-GB" dirty="0"/>
                  <a:t>: </a:t>
                </a:r>
              </a:p>
              <a:p>
                <a:pPr lvl="1">
                  <a:spcBef>
                    <a:spcPts val="1200"/>
                  </a:spcBef>
                </a:pPr>
                <a14:m>
                  <m:oMath xmlns:m="http://schemas.openxmlformats.org/officeDocument/2006/math">
                    <m:r>
                      <a:rPr lang="en-GB" i="1">
                        <a:latin typeface="Cambria Math" panose="02040503050406030204" pitchFamily="18" charset="0"/>
                      </a:rPr>
                      <m:t>h</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𝑖𝑗</m:t>
                            </m:r>
                          </m:sub>
                        </m:sSub>
                      </m:e>
                    </m:d>
                    <m:r>
                      <a:rPr lang="en-GB" i="1">
                        <a:latin typeface="Cambria Math" panose="02040503050406030204" pitchFamily="18" charset="0"/>
                      </a:rPr>
                      <m:t> </m:t>
                    </m:r>
                  </m:oMath>
                </a14:m>
                <a:r>
                  <a:rPr lang="en-GB" dirty="0"/>
                  <a:t>=  </a:t>
                </a:r>
                <a14:m>
                  <m:oMath xmlns:m="http://schemas.openxmlformats.org/officeDocument/2006/math">
                    <m:r>
                      <a:rPr lang="en-GB">
                        <a:latin typeface="Cambria Math" panose="02040503050406030204" pitchFamily="18" charset="0"/>
                      </a:rPr>
                      <m:t> </m:t>
                    </m:r>
                    <m:sSub>
                      <m:sSubPr>
                        <m:ctrlPr>
                          <a:rPr lang="en-GB" i="1">
                            <a:latin typeface="Cambria Math" panose="02040503050406030204" pitchFamily="18" charset="0"/>
                          </a:rPr>
                        </m:ctrlPr>
                      </m:sSubPr>
                      <m:e>
                        <m:r>
                          <a:rPr lang="en-GB" i="1">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r>
                      <a:rPr lang="en-GB" i="1">
                        <a:latin typeface="Cambria Math" panose="02040503050406030204" pitchFamily="18" charset="0"/>
                      </a:rPr>
                      <m:t> </m:t>
                    </m:r>
                    <m:sSup>
                      <m:sSupPr>
                        <m:ctrlPr>
                          <a:rPr lang="en-GB" i="1">
                            <a:latin typeface="Cambria Math" panose="02040503050406030204" pitchFamily="18" charset="0"/>
                          </a:rPr>
                        </m:ctrlPr>
                      </m:sSupPr>
                      <m:e>
                        <m:r>
                          <a:rPr lang="en-GB" i="1">
                            <a:latin typeface="Cambria Math" panose="02040503050406030204" pitchFamily="18" charset="0"/>
                          </a:rPr>
                          <m:t>𝑒</m:t>
                        </m:r>
                      </m:e>
                      <m:sup>
                        <m:r>
                          <a:rPr lang="en-GB" b="0" i="1" smtClean="0">
                            <a:latin typeface="Cambria Math" panose="02040503050406030204" pitchFamily="18" charset="0"/>
                          </a:rPr>
                          <m:t>0</m:t>
                        </m:r>
                      </m:sup>
                    </m:sSup>
                    <m:r>
                      <a:rPr lang="en-GB" b="0" i="1" smtClean="0">
                        <a:latin typeface="Cambria Math" panose="02040503050406030204" pitchFamily="18" charset="0"/>
                      </a:rPr>
                      <m:t>= </m:t>
                    </m:r>
                    <m:sSub>
                      <m:sSubPr>
                        <m:ctrlPr>
                          <a:rPr lang="en-GB" i="1">
                            <a:latin typeface="Cambria Math" panose="02040503050406030204" pitchFamily="18" charset="0"/>
                          </a:rPr>
                        </m:ctrlPr>
                      </m:sSubPr>
                      <m:e>
                        <m:r>
                          <a:rPr lang="en-GB" i="1">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oMath>
                </a14:m>
                <a:endParaRPr lang="en-GB" dirty="0"/>
              </a:p>
            </p:txBody>
          </p:sp>
        </mc:Choice>
        <mc:Fallback xmlns="">
          <p:sp>
            <p:nvSpPr>
              <p:cNvPr id="10" name="TextBox 9">
                <a:extLst>
                  <a:ext uri="{FF2B5EF4-FFF2-40B4-BE49-F238E27FC236}">
                    <a16:creationId xmlns:a16="http://schemas.microsoft.com/office/drawing/2014/main" id="{942F2DE2-C34D-5EDE-57A4-E4D53239EA6E}"/>
                  </a:ext>
                </a:extLst>
              </p:cNvPr>
              <p:cNvSpPr txBox="1">
                <a:spLocks noRot="1" noChangeAspect="1" noMove="1" noResize="1" noEditPoints="1" noAdjustHandles="1" noChangeArrowheads="1" noChangeShapeType="1" noTextEdit="1"/>
              </p:cNvSpPr>
              <p:nvPr/>
            </p:nvSpPr>
            <p:spPr>
              <a:xfrm>
                <a:off x="-208008" y="4712007"/>
                <a:ext cx="6535270" cy="852541"/>
              </a:xfrm>
              <a:prstGeom prst="rect">
                <a:avLst/>
              </a:prstGeom>
              <a:blipFill>
                <a:blip r:embed="rId5"/>
                <a:stretch>
                  <a:fillRect t="-3571" b="-7857"/>
                </a:stretch>
              </a:blipFill>
            </p:spPr>
            <p:txBody>
              <a:bodyPr/>
              <a:lstStyle/>
              <a:p>
                <a:r>
                  <a:rPr lang="en-GB">
                    <a:noFill/>
                  </a:rPr>
                  <a:t> </a:t>
                </a:r>
              </a:p>
            </p:txBody>
          </p:sp>
        </mc:Fallback>
      </mc:AlternateContent>
    </p:spTree>
    <p:extLst>
      <p:ext uri="{BB962C8B-B14F-4D97-AF65-F5344CB8AC3E}">
        <p14:creationId xmlns:p14="http://schemas.microsoft.com/office/powerpoint/2010/main" val="852394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B75BB-534B-F8D2-491B-164C6A518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BB2459-3D0A-4894-6717-23BC3A8CEA02}"/>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Risk Scores: Example</a:t>
            </a:r>
            <a:endParaRPr lang="en-GB" i="1" dirty="0">
              <a:solidFill>
                <a:schemeClr val="bg1"/>
              </a:solidFill>
            </a:endParaRP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5ECF7EA-72FC-6F73-0A73-52B8757E5DEC}"/>
                  </a:ext>
                </a:extLst>
              </p:cNvPr>
              <p:cNvSpPr txBox="1"/>
              <p:nvPr/>
            </p:nvSpPr>
            <p:spPr>
              <a:xfrm>
                <a:off x="-40509" y="1317036"/>
                <a:ext cx="6200272" cy="7702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
                        <m:fPr>
                          <m:ctrlPr>
                            <a:rPr lang="en-GB" i="1" smtClean="0">
                              <a:latin typeface="Cambria Math" panose="02040503050406030204" pitchFamily="18" charset="0"/>
                            </a:rPr>
                          </m:ctrlPr>
                        </m:fPr>
                        <m:num>
                          <m:sSub>
                            <m:sSubPr>
                              <m:ctrlPr>
                                <a:rPr lang="en-GB" i="1">
                                  <a:latin typeface="Cambria Math" panose="02040503050406030204" pitchFamily="18" charset="0"/>
                                </a:rPr>
                              </m:ctrlPr>
                            </m:sSubPr>
                            <m:e>
                              <m:r>
                                <a:rPr lang="en-GB" b="0" i="1" smtClean="0">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sSup>
                            <m:sSupPr>
                              <m:ctrlPr>
                                <a:rPr lang="en-GB" i="1">
                                  <a:latin typeface="Cambria Math" panose="02040503050406030204" pitchFamily="18" charset="0"/>
                                </a:rPr>
                              </m:ctrlPr>
                            </m:sSupPr>
                            <m:e>
                              <m:r>
                                <a:rPr lang="en-GB" i="1">
                                  <a:latin typeface="Cambria Math" panose="02040503050406030204" pitchFamily="18" charset="0"/>
                                </a:rPr>
                                <m:t>𝑒</m:t>
                              </m:r>
                            </m:e>
                            <m:sup>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1</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𝑀𝑎𝑙𝑒</m:t>
                                      </m:r>
                                    </m:e>
                                    <m:sub>
                                      <m:r>
                                        <a:rPr lang="en-GB" i="1">
                                          <a:latin typeface="Cambria Math" panose="02040503050406030204" pitchFamily="18" charset="0"/>
                                        </a:rPr>
                                        <m:t>𝑖</m:t>
                                      </m:r>
                                    </m:sub>
                                  </m:sSub>
                                </m:e>
                              </m:d>
                              <m:r>
                                <a:rPr lang="en-GB" i="1">
                                  <a:latin typeface="Cambria Math" panose="02040503050406030204" pitchFamily="18" charset="0"/>
                                </a:rPr>
                                <m:t>+</m:t>
                              </m:r>
                              <m:sSub>
                                <m:sSubPr>
                                  <m:ctrlPr>
                                    <a:rPr lang="en-GB" i="1">
                                      <a:latin typeface="Cambria Math" panose="02040503050406030204" pitchFamily="18" charset="0"/>
                                    </a:rPr>
                                  </m:ctrlPr>
                                </m:sSubPr>
                                <m:e>
                                  <m:r>
                                    <a:rPr lang="en-GB" i="1">
                                      <a:latin typeface="Cambria Math" panose="02040503050406030204" pitchFamily="18" charset="0"/>
                                      <a:ea typeface="Cambria Math" panose="02040503050406030204" pitchFamily="18" charset="0"/>
                                    </a:rPr>
                                    <m:t>𝛽</m:t>
                                  </m:r>
                                </m:e>
                                <m:sub>
                                  <m:r>
                                    <a:rPr lang="en-GB" i="1">
                                      <a:latin typeface="Cambria Math" panose="02040503050406030204" pitchFamily="18" charset="0"/>
                                    </a:rPr>
                                    <m:t>2</m:t>
                                  </m:r>
                                </m:sub>
                              </m:sSub>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𝐶𝑒𝑛𝑡</m:t>
                                      </m:r>
                                      <m:r>
                                        <a:rPr lang="en-GB" i="1">
                                          <a:latin typeface="Cambria Math" panose="02040503050406030204" pitchFamily="18" charset="0"/>
                                        </a:rPr>
                                        <m:t>.</m:t>
                                      </m:r>
                                      <m:r>
                                        <a:rPr lang="en-GB" i="1">
                                          <a:latin typeface="Cambria Math" panose="02040503050406030204" pitchFamily="18" charset="0"/>
                                        </a:rPr>
                                        <m:t>𝑎𝑔𝑒</m:t>
                                      </m:r>
                                    </m:e>
                                    <m:sub>
                                      <m:r>
                                        <a:rPr lang="en-GB" i="1">
                                          <a:latin typeface="Cambria Math" panose="02040503050406030204" pitchFamily="18" charset="0"/>
                                        </a:rPr>
                                        <m:t>𝑖</m:t>
                                      </m:r>
                                    </m:sub>
                                  </m:sSub>
                                </m:e>
                              </m:d>
                            </m:sup>
                          </m:sSup>
                        </m:num>
                        <m:den>
                          <m:sSub>
                            <m:sSubPr>
                              <m:ctrlPr>
                                <a:rPr lang="en-GB" i="1">
                                  <a:latin typeface="Cambria Math" panose="02040503050406030204" pitchFamily="18" charset="0"/>
                                </a:rPr>
                              </m:ctrlPr>
                            </m:sSubPr>
                            <m:e>
                              <m:r>
                                <a:rPr lang="en-GB" b="0" i="1" smtClean="0">
                                  <a:latin typeface="Cambria Math" panose="02040503050406030204" pitchFamily="18" charset="0"/>
                                </a:rPr>
                                <m:t>h</m:t>
                              </m:r>
                            </m:e>
                            <m:sub>
                              <m:r>
                                <a:rPr lang="en-GB" i="1">
                                  <a:latin typeface="Cambria Math" panose="02040503050406030204" pitchFamily="18" charset="0"/>
                                </a:rPr>
                                <m:t>0</m:t>
                              </m:r>
                            </m:sub>
                          </m:sSub>
                          <m:r>
                            <a:rPr lang="en-GB">
                              <a:latin typeface="Cambria Math" panose="02040503050406030204" pitchFamily="18" charset="0"/>
                            </a:rPr>
                            <m:t> </m:t>
                          </m:r>
                          <m:d>
                            <m:dPr>
                              <m:ctrlPr>
                                <a:rPr lang="en-GB" i="1">
                                  <a:latin typeface="Cambria Math" panose="02040503050406030204" pitchFamily="18" charset="0"/>
                                </a:rPr>
                              </m:ctrlPr>
                            </m:dPr>
                            <m:e>
                              <m:sSub>
                                <m:sSubPr>
                                  <m:ctrlPr>
                                    <a:rPr lang="en-GB" i="1">
                                      <a:latin typeface="Cambria Math" panose="02040503050406030204" pitchFamily="18" charset="0"/>
                                    </a:rPr>
                                  </m:ctrlPr>
                                </m:sSubPr>
                                <m:e>
                                  <m:r>
                                    <a:rPr lang="en-GB" i="1">
                                      <a:latin typeface="Cambria Math" panose="02040503050406030204" pitchFamily="18" charset="0"/>
                                    </a:rPr>
                                    <m:t>𝑡</m:t>
                                  </m:r>
                                </m:e>
                                <m:sub>
                                  <m:r>
                                    <a:rPr lang="en-GB" i="1">
                                      <a:latin typeface="Cambria Math" panose="02040503050406030204" pitchFamily="18" charset="0"/>
                                    </a:rPr>
                                    <m:t>𝑗</m:t>
                                  </m:r>
                                </m:sub>
                              </m:sSub>
                            </m:e>
                          </m:d>
                        </m:den>
                      </m:f>
                      <m:r>
                        <a:rPr lang="en-GB" i="1">
                          <a:latin typeface="Cambria Math" panose="02040503050406030204" pitchFamily="18" charset="0"/>
                        </a:rPr>
                        <m:t> </m:t>
                      </m:r>
                      <m:r>
                        <a:rPr lang="en-GB" b="0" i="1" smtClean="0">
                          <a:latin typeface="Cambria Math" panose="02040503050406030204" pitchFamily="18" charset="0"/>
                        </a:rPr>
                        <m:t>=</m:t>
                      </m:r>
                      <m:sSup>
                        <m:sSupPr>
                          <m:ctrlPr>
                            <a:rPr lang="en-GB" b="1" i="1">
                              <a:latin typeface="Cambria Math" panose="02040503050406030204" pitchFamily="18" charset="0"/>
                            </a:rPr>
                          </m:ctrlPr>
                        </m:sSupPr>
                        <m:e>
                          <m:r>
                            <a:rPr lang="en-GB" b="1" i="1">
                              <a:latin typeface="Cambria Math" panose="02040503050406030204" pitchFamily="18" charset="0"/>
                            </a:rPr>
                            <m:t>𝒆</m:t>
                          </m:r>
                        </m:e>
                        <m:sup>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𝟏</m:t>
                              </m:r>
                            </m:sub>
                          </m:sSub>
                          <m:d>
                            <m:dPr>
                              <m:ctrlPr>
                                <a:rPr lang="en-GB" b="1" i="1">
                                  <a:latin typeface="Cambria Math" panose="02040503050406030204" pitchFamily="18" charset="0"/>
                                </a:rPr>
                              </m:ctrlPr>
                            </m:dPr>
                            <m:e>
                              <m:sSub>
                                <m:sSubPr>
                                  <m:ctrlPr>
                                    <a:rPr lang="en-GB" b="1" i="1">
                                      <a:latin typeface="Cambria Math" panose="02040503050406030204" pitchFamily="18" charset="0"/>
                                    </a:rPr>
                                  </m:ctrlPr>
                                </m:sSubPr>
                                <m:e>
                                  <m:r>
                                    <a:rPr lang="en-GB" b="1" i="1">
                                      <a:latin typeface="Cambria Math" panose="02040503050406030204" pitchFamily="18" charset="0"/>
                                    </a:rPr>
                                    <m:t>𝑴𝒂𝒍𝒆</m:t>
                                  </m:r>
                                </m:e>
                                <m:sub>
                                  <m:r>
                                    <a:rPr lang="en-GB" b="1" i="1">
                                      <a:latin typeface="Cambria Math" panose="02040503050406030204" pitchFamily="18" charset="0"/>
                                    </a:rPr>
                                    <m:t>𝒊</m:t>
                                  </m:r>
                                </m:sub>
                              </m:sSub>
                            </m:e>
                          </m:d>
                          <m:r>
                            <a:rPr lang="en-GB" b="1" i="1">
                              <a:latin typeface="Cambria Math" panose="02040503050406030204" pitchFamily="18" charset="0"/>
                            </a:rPr>
                            <m:t>+</m:t>
                          </m:r>
                          <m:sSub>
                            <m:sSubPr>
                              <m:ctrlPr>
                                <a:rPr lang="en-GB" b="1" i="1">
                                  <a:latin typeface="Cambria Math" panose="02040503050406030204" pitchFamily="18" charset="0"/>
                                </a:rPr>
                              </m:ctrlPr>
                            </m:sSubPr>
                            <m:e>
                              <m:r>
                                <a:rPr lang="en-GB" b="1" i="1">
                                  <a:latin typeface="Cambria Math" panose="02040503050406030204" pitchFamily="18" charset="0"/>
                                  <a:ea typeface="Cambria Math" panose="02040503050406030204" pitchFamily="18" charset="0"/>
                                </a:rPr>
                                <m:t>𝜷</m:t>
                              </m:r>
                            </m:e>
                            <m:sub>
                              <m:r>
                                <a:rPr lang="en-GB" b="1" i="1">
                                  <a:latin typeface="Cambria Math" panose="02040503050406030204" pitchFamily="18" charset="0"/>
                                </a:rPr>
                                <m:t>𝟐</m:t>
                              </m:r>
                            </m:sub>
                          </m:sSub>
                          <m:d>
                            <m:dPr>
                              <m:ctrlPr>
                                <a:rPr lang="en-GB" b="1" i="1">
                                  <a:latin typeface="Cambria Math" panose="02040503050406030204" pitchFamily="18" charset="0"/>
                                </a:rPr>
                              </m:ctrlPr>
                            </m:dPr>
                            <m:e>
                              <m:sSub>
                                <m:sSubPr>
                                  <m:ctrlPr>
                                    <a:rPr lang="en-GB" b="1" i="1">
                                      <a:latin typeface="Cambria Math" panose="02040503050406030204" pitchFamily="18" charset="0"/>
                                    </a:rPr>
                                  </m:ctrlPr>
                                </m:sSubPr>
                                <m:e>
                                  <m:r>
                                    <a:rPr lang="en-GB" b="1" i="1">
                                      <a:latin typeface="Cambria Math" panose="02040503050406030204" pitchFamily="18" charset="0"/>
                                    </a:rPr>
                                    <m:t>𝑪𝒆𝒏𝒕</m:t>
                                  </m:r>
                                  <m:r>
                                    <a:rPr lang="en-GB" b="1" i="1">
                                      <a:latin typeface="Cambria Math" panose="02040503050406030204" pitchFamily="18" charset="0"/>
                                    </a:rPr>
                                    <m:t>.</m:t>
                                  </m:r>
                                  <m:r>
                                    <a:rPr lang="en-GB" b="1" i="1">
                                      <a:latin typeface="Cambria Math" panose="02040503050406030204" pitchFamily="18" charset="0"/>
                                    </a:rPr>
                                    <m:t>𝒂𝒈𝒆</m:t>
                                  </m:r>
                                </m:e>
                                <m:sub>
                                  <m:r>
                                    <a:rPr lang="en-GB" b="1" i="1">
                                      <a:latin typeface="Cambria Math" panose="02040503050406030204" pitchFamily="18" charset="0"/>
                                    </a:rPr>
                                    <m:t>𝒊</m:t>
                                  </m:r>
                                </m:sub>
                              </m:sSub>
                            </m:e>
                          </m:d>
                        </m:sup>
                      </m:sSup>
                    </m:oMath>
                  </m:oMathPara>
                </a14:m>
                <a:endParaRPr lang="en-GB" b="1" dirty="0"/>
              </a:p>
            </p:txBody>
          </p:sp>
        </mc:Choice>
        <mc:Fallback xmlns="">
          <p:sp>
            <p:nvSpPr>
              <p:cNvPr id="9" name="TextBox 8">
                <a:extLst>
                  <a:ext uri="{FF2B5EF4-FFF2-40B4-BE49-F238E27FC236}">
                    <a16:creationId xmlns:a16="http://schemas.microsoft.com/office/drawing/2014/main" id="{E5ECF7EA-72FC-6F73-0A73-52B8757E5DEC}"/>
                  </a:ext>
                </a:extLst>
              </p:cNvPr>
              <p:cNvSpPr txBox="1">
                <a:spLocks noRot="1" noChangeAspect="1" noMove="1" noResize="1" noEditPoints="1" noAdjustHandles="1" noChangeArrowheads="1" noChangeShapeType="1" noTextEdit="1"/>
              </p:cNvSpPr>
              <p:nvPr/>
            </p:nvSpPr>
            <p:spPr>
              <a:xfrm>
                <a:off x="-40509" y="1317036"/>
                <a:ext cx="6200272" cy="770275"/>
              </a:xfrm>
              <a:prstGeom prst="rect">
                <a:avLst/>
              </a:prstGeom>
              <a:blipFill>
                <a:blip r:embed="rId3"/>
                <a:stretch>
                  <a:fillRect/>
                </a:stretch>
              </a:blipFill>
            </p:spPr>
            <p:txBody>
              <a:bodyPr/>
              <a:lstStyle/>
              <a:p>
                <a:r>
                  <a:rPr lang="en-GB">
                    <a:noFill/>
                  </a:rPr>
                  <a:t> </a:t>
                </a:r>
              </a:p>
            </p:txBody>
          </p:sp>
        </mc:Fallback>
      </mc:AlternateContent>
      <p:graphicFrame>
        <p:nvGraphicFramePr>
          <p:cNvPr id="3" name="Table 2">
            <a:extLst>
              <a:ext uri="{FF2B5EF4-FFF2-40B4-BE49-F238E27FC236}">
                <a16:creationId xmlns:a16="http://schemas.microsoft.com/office/drawing/2014/main" id="{FCCF5D66-2350-BD11-91BC-19CACFF713BF}"/>
              </a:ext>
            </a:extLst>
          </p:cNvPr>
          <p:cNvGraphicFramePr>
            <a:graphicFrameLocks noGrp="1"/>
          </p:cNvGraphicFramePr>
          <p:nvPr>
            <p:extLst>
              <p:ext uri="{D42A27DB-BD31-4B8C-83A1-F6EECF244321}">
                <p14:modId xmlns:p14="http://schemas.microsoft.com/office/powerpoint/2010/main" val="1011760356"/>
              </p:ext>
            </p:extLst>
          </p:nvPr>
        </p:nvGraphicFramePr>
        <p:xfrm>
          <a:off x="224589" y="2250129"/>
          <a:ext cx="9752382" cy="1381760"/>
        </p:xfrm>
        <a:graphic>
          <a:graphicData uri="http://schemas.openxmlformats.org/drawingml/2006/table">
            <a:tbl>
              <a:tblPr firstRow="1" bandRow="1">
                <a:tableStyleId>{5C22544A-7EE6-4342-B048-85BDC9FD1C3A}</a:tableStyleId>
              </a:tblPr>
              <a:tblGrid>
                <a:gridCol w="1625397">
                  <a:extLst>
                    <a:ext uri="{9D8B030D-6E8A-4147-A177-3AD203B41FA5}">
                      <a16:colId xmlns:a16="http://schemas.microsoft.com/office/drawing/2014/main" val="2412458465"/>
                    </a:ext>
                  </a:extLst>
                </a:gridCol>
                <a:gridCol w="1625397">
                  <a:extLst>
                    <a:ext uri="{9D8B030D-6E8A-4147-A177-3AD203B41FA5}">
                      <a16:colId xmlns:a16="http://schemas.microsoft.com/office/drawing/2014/main" val="2576173137"/>
                    </a:ext>
                  </a:extLst>
                </a:gridCol>
                <a:gridCol w="1625397">
                  <a:extLst>
                    <a:ext uri="{9D8B030D-6E8A-4147-A177-3AD203B41FA5}">
                      <a16:colId xmlns:a16="http://schemas.microsoft.com/office/drawing/2014/main" val="2691288769"/>
                    </a:ext>
                  </a:extLst>
                </a:gridCol>
                <a:gridCol w="1625397">
                  <a:extLst>
                    <a:ext uri="{9D8B030D-6E8A-4147-A177-3AD203B41FA5}">
                      <a16:colId xmlns:a16="http://schemas.microsoft.com/office/drawing/2014/main" val="2665752694"/>
                    </a:ext>
                  </a:extLst>
                </a:gridCol>
                <a:gridCol w="1625397">
                  <a:extLst>
                    <a:ext uri="{9D8B030D-6E8A-4147-A177-3AD203B41FA5}">
                      <a16:colId xmlns:a16="http://schemas.microsoft.com/office/drawing/2014/main" val="1624545681"/>
                    </a:ext>
                  </a:extLst>
                </a:gridCol>
                <a:gridCol w="1625397">
                  <a:extLst>
                    <a:ext uri="{9D8B030D-6E8A-4147-A177-3AD203B41FA5}">
                      <a16:colId xmlns:a16="http://schemas.microsoft.com/office/drawing/2014/main" val="2382077059"/>
                    </a:ext>
                  </a:extLst>
                </a:gridCol>
              </a:tblGrid>
              <a:tr h="370840">
                <a:tc>
                  <a:txBody>
                    <a:bodyPr/>
                    <a:lstStyle/>
                    <a:p>
                      <a:endParaRPr lang="en-GB"/>
                    </a:p>
                  </a:txBody>
                  <a:tcPr/>
                </a:tc>
                <a:tc>
                  <a:txBody>
                    <a:bodyPr/>
                    <a:lstStyle/>
                    <a:p>
                      <a:pPr algn="ctr"/>
                      <a:r>
                        <a:rPr lang="en-GB" dirty="0"/>
                        <a:t>Coef.</a:t>
                      </a:r>
                    </a:p>
                  </a:txBody>
                  <a:tcPr/>
                </a:tc>
                <a:tc>
                  <a:txBody>
                    <a:bodyPr/>
                    <a:lstStyle/>
                    <a:p>
                      <a:pPr algn="ctr"/>
                      <a:r>
                        <a:rPr lang="en-GB" dirty="0"/>
                        <a:t>Exp(coef.)  </a:t>
                      </a:r>
                      <a:r>
                        <a:rPr lang="en-GB" i="1" dirty="0"/>
                        <a:t>or</a:t>
                      </a:r>
                      <a:r>
                        <a:rPr lang="en-GB" dirty="0"/>
                        <a:t> HR</a:t>
                      </a:r>
                    </a:p>
                  </a:txBody>
                  <a:tcPr/>
                </a:tc>
                <a:tc>
                  <a:txBody>
                    <a:bodyPr/>
                    <a:lstStyle/>
                    <a:p>
                      <a:pPr algn="ctr"/>
                      <a:r>
                        <a:rPr lang="en-GB" dirty="0"/>
                        <a:t>SE Coef.</a:t>
                      </a:r>
                    </a:p>
                  </a:txBody>
                  <a:tcPr/>
                </a:tc>
                <a:tc>
                  <a:txBody>
                    <a:bodyPr/>
                    <a:lstStyle/>
                    <a:p>
                      <a:pPr algn="ctr"/>
                      <a:r>
                        <a:rPr lang="en-GB" dirty="0"/>
                        <a:t>z</a:t>
                      </a:r>
                    </a:p>
                  </a:txBody>
                  <a:tcPr/>
                </a:tc>
                <a:tc>
                  <a:txBody>
                    <a:bodyPr/>
                    <a:lstStyle/>
                    <a:p>
                      <a:pPr algn="ctr"/>
                      <a:r>
                        <a:rPr lang="en-GB" dirty="0"/>
                        <a:t>p</a:t>
                      </a:r>
                    </a:p>
                  </a:txBody>
                  <a:tcPr/>
                </a:tc>
                <a:extLst>
                  <a:ext uri="{0D108BD9-81ED-4DB2-BD59-A6C34878D82A}">
                    <a16:rowId xmlns:a16="http://schemas.microsoft.com/office/drawing/2014/main" val="3184416566"/>
                  </a:ext>
                </a:extLst>
              </a:tr>
              <a:tr h="370840">
                <a:tc>
                  <a:txBody>
                    <a:bodyPr/>
                    <a:lstStyle/>
                    <a:p>
                      <a:r>
                        <a:rPr lang="en-GB" dirty="0"/>
                        <a:t>Male</a:t>
                      </a:r>
                    </a:p>
                  </a:txBody>
                  <a:tcPr/>
                </a:tc>
                <a:tc>
                  <a:txBody>
                    <a:bodyPr/>
                    <a:lstStyle/>
                    <a:p>
                      <a:pPr algn="ctr"/>
                      <a:r>
                        <a:rPr lang="en-GB" dirty="0"/>
                        <a:t>0.51 </a:t>
                      </a:r>
                    </a:p>
                  </a:txBody>
                  <a:tcPr/>
                </a:tc>
                <a:tc>
                  <a:txBody>
                    <a:bodyPr/>
                    <a:lstStyle/>
                    <a:p>
                      <a:pPr algn="ctr"/>
                      <a:r>
                        <a:rPr lang="en-GB" dirty="0"/>
                        <a:t>1.67</a:t>
                      </a:r>
                    </a:p>
                  </a:txBody>
                  <a:tcPr/>
                </a:tc>
                <a:tc>
                  <a:txBody>
                    <a:bodyPr/>
                    <a:lstStyle/>
                    <a:p>
                      <a:pPr algn="ctr"/>
                      <a:r>
                        <a:rPr lang="en-GB" dirty="0"/>
                        <a:t>0.17</a:t>
                      </a:r>
                    </a:p>
                  </a:txBody>
                  <a:tcPr/>
                </a:tc>
                <a:tc>
                  <a:txBody>
                    <a:bodyPr/>
                    <a:lstStyle/>
                    <a:p>
                      <a:pPr algn="ctr"/>
                      <a:r>
                        <a:rPr lang="en-GB" dirty="0"/>
                        <a:t>3.07</a:t>
                      </a:r>
                    </a:p>
                  </a:txBody>
                  <a:tcPr/>
                </a:tc>
                <a:tc>
                  <a:txBody>
                    <a:bodyPr/>
                    <a:lstStyle/>
                    <a:p>
                      <a:pPr algn="ctr"/>
                      <a:r>
                        <a:rPr lang="en-GB" dirty="0"/>
                        <a:t>.002</a:t>
                      </a:r>
                    </a:p>
                  </a:txBody>
                  <a:tcPr/>
                </a:tc>
                <a:extLst>
                  <a:ext uri="{0D108BD9-81ED-4DB2-BD59-A6C34878D82A}">
                    <a16:rowId xmlns:a16="http://schemas.microsoft.com/office/drawing/2014/main" val="1273937397"/>
                  </a:ext>
                </a:extLst>
              </a:tr>
              <a:tr h="370840">
                <a:tc>
                  <a:txBody>
                    <a:bodyPr/>
                    <a:lstStyle/>
                    <a:p>
                      <a:r>
                        <a:rPr lang="en-GB" dirty="0"/>
                        <a:t>Age (centred)</a:t>
                      </a:r>
                    </a:p>
                  </a:txBody>
                  <a:tcPr/>
                </a:tc>
                <a:tc>
                  <a:txBody>
                    <a:bodyPr/>
                    <a:lstStyle/>
                    <a:p>
                      <a:pPr algn="ctr"/>
                      <a:r>
                        <a:rPr lang="en-GB" dirty="0"/>
                        <a:t>0.02</a:t>
                      </a:r>
                    </a:p>
                  </a:txBody>
                  <a:tcPr/>
                </a:tc>
                <a:tc>
                  <a:txBody>
                    <a:bodyPr/>
                    <a:lstStyle/>
                    <a:p>
                      <a:pPr algn="ctr"/>
                      <a:r>
                        <a:rPr lang="en-GB" dirty="0"/>
                        <a:t>1.02</a:t>
                      </a:r>
                    </a:p>
                  </a:txBody>
                  <a:tcPr/>
                </a:tc>
                <a:tc>
                  <a:txBody>
                    <a:bodyPr/>
                    <a:lstStyle/>
                    <a:p>
                      <a:pPr algn="ctr"/>
                      <a:r>
                        <a:rPr lang="en-GB" dirty="0"/>
                        <a:t>0.01</a:t>
                      </a:r>
                    </a:p>
                  </a:txBody>
                  <a:tcPr/>
                </a:tc>
                <a:tc>
                  <a:txBody>
                    <a:bodyPr/>
                    <a:lstStyle/>
                    <a:p>
                      <a:pPr algn="ctr"/>
                      <a:r>
                        <a:rPr lang="en-GB" dirty="0"/>
                        <a:t>1.85</a:t>
                      </a:r>
                    </a:p>
                  </a:txBody>
                  <a:tcPr/>
                </a:tc>
                <a:tc>
                  <a:txBody>
                    <a:bodyPr/>
                    <a:lstStyle/>
                    <a:p>
                      <a:pPr algn="ctr"/>
                      <a:r>
                        <a:rPr lang="en-GB" dirty="0"/>
                        <a:t>.065</a:t>
                      </a:r>
                    </a:p>
                  </a:txBody>
                  <a:tcPr/>
                </a:tc>
                <a:extLst>
                  <a:ext uri="{0D108BD9-81ED-4DB2-BD59-A6C34878D82A}">
                    <a16:rowId xmlns:a16="http://schemas.microsoft.com/office/drawing/2014/main" val="2956432041"/>
                  </a:ext>
                </a:extLst>
              </a:tr>
            </a:tbl>
          </a:graphicData>
        </a:graphic>
      </p:graphicFrame>
      <p:graphicFrame>
        <p:nvGraphicFramePr>
          <p:cNvPr id="4" name="Table 3">
            <a:extLst>
              <a:ext uri="{FF2B5EF4-FFF2-40B4-BE49-F238E27FC236}">
                <a16:creationId xmlns:a16="http://schemas.microsoft.com/office/drawing/2014/main" id="{348C0C21-5436-FE24-073F-773107854278}"/>
              </a:ext>
            </a:extLst>
          </p:cNvPr>
          <p:cNvGraphicFramePr>
            <a:graphicFrameLocks noGrp="1"/>
          </p:cNvGraphicFramePr>
          <p:nvPr>
            <p:extLst>
              <p:ext uri="{D42A27DB-BD31-4B8C-83A1-F6EECF244321}">
                <p14:modId xmlns:p14="http://schemas.microsoft.com/office/powerpoint/2010/main" val="944948269"/>
              </p:ext>
            </p:extLst>
          </p:nvPr>
        </p:nvGraphicFramePr>
        <p:xfrm>
          <a:off x="224589" y="4573224"/>
          <a:ext cx="8919411" cy="1569720"/>
        </p:xfrm>
        <a:graphic>
          <a:graphicData uri="http://schemas.openxmlformats.org/drawingml/2006/table">
            <a:tbl>
              <a:tblPr firstRow="1" bandRow="1">
                <a:tableStyleId>{72833802-FEF1-4C79-8D5D-14CF1EAF98D9}</a:tableStyleId>
              </a:tblPr>
              <a:tblGrid>
                <a:gridCol w="1625397">
                  <a:extLst>
                    <a:ext uri="{9D8B030D-6E8A-4147-A177-3AD203B41FA5}">
                      <a16:colId xmlns:a16="http://schemas.microsoft.com/office/drawing/2014/main" val="2412458465"/>
                    </a:ext>
                  </a:extLst>
                </a:gridCol>
                <a:gridCol w="1625397">
                  <a:extLst>
                    <a:ext uri="{9D8B030D-6E8A-4147-A177-3AD203B41FA5}">
                      <a16:colId xmlns:a16="http://schemas.microsoft.com/office/drawing/2014/main" val="2576173137"/>
                    </a:ext>
                  </a:extLst>
                </a:gridCol>
                <a:gridCol w="1625397">
                  <a:extLst>
                    <a:ext uri="{9D8B030D-6E8A-4147-A177-3AD203B41FA5}">
                      <a16:colId xmlns:a16="http://schemas.microsoft.com/office/drawing/2014/main" val="2691288769"/>
                    </a:ext>
                  </a:extLst>
                </a:gridCol>
                <a:gridCol w="1625397">
                  <a:extLst>
                    <a:ext uri="{9D8B030D-6E8A-4147-A177-3AD203B41FA5}">
                      <a16:colId xmlns:a16="http://schemas.microsoft.com/office/drawing/2014/main" val="2665752694"/>
                    </a:ext>
                  </a:extLst>
                </a:gridCol>
                <a:gridCol w="2417823">
                  <a:extLst>
                    <a:ext uri="{9D8B030D-6E8A-4147-A177-3AD203B41FA5}">
                      <a16:colId xmlns:a16="http://schemas.microsoft.com/office/drawing/2014/main" val="1624545681"/>
                    </a:ext>
                  </a:extLst>
                </a:gridCol>
              </a:tblGrid>
              <a:tr h="370840">
                <a:tc>
                  <a:txBody>
                    <a:bodyPr/>
                    <a:lstStyle/>
                    <a:p>
                      <a:pPr algn="ctr"/>
                      <a:r>
                        <a:rPr lang="en-GB" dirty="0"/>
                        <a:t>ID</a:t>
                      </a:r>
                    </a:p>
                  </a:txBody>
                  <a:tcPr/>
                </a:tc>
                <a:tc>
                  <a:txBody>
                    <a:bodyPr/>
                    <a:lstStyle/>
                    <a:p>
                      <a:pPr algn="ctr"/>
                      <a:r>
                        <a:rPr lang="en-GB" dirty="0"/>
                        <a:t>Age</a:t>
                      </a:r>
                    </a:p>
                  </a:txBody>
                  <a:tcPr/>
                </a:tc>
                <a:tc>
                  <a:txBody>
                    <a:bodyPr/>
                    <a:lstStyle/>
                    <a:p>
                      <a:pPr algn="ctr"/>
                      <a:r>
                        <a:rPr lang="en-GB" dirty="0"/>
                        <a:t>Male</a:t>
                      </a:r>
                    </a:p>
                  </a:txBody>
                  <a:tcPr/>
                </a:tc>
                <a:tc>
                  <a:txBody>
                    <a:bodyPr/>
                    <a:lstStyle/>
                    <a:p>
                      <a:pPr algn="ctr"/>
                      <a:r>
                        <a:rPr lang="en-GB" dirty="0"/>
                        <a:t>Age Centred</a:t>
                      </a:r>
                    </a:p>
                  </a:txBody>
                  <a:tcPr/>
                </a:tc>
                <a:tc>
                  <a:txBody>
                    <a:bodyPr/>
                    <a:lstStyle/>
                    <a:p>
                      <a:pPr algn="ctr"/>
                      <a:r>
                        <a:rPr lang="en-GB" sz="2400" b="1" dirty="0"/>
                        <a:t>Risk Score</a:t>
                      </a:r>
                    </a:p>
                  </a:txBody>
                  <a:tcPr/>
                </a:tc>
                <a:extLst>
                  <a:ext uri="{0D108BD9-81ED-4DB2-BD59-A6C34878D82A}">
                    <a16:rowId xmlns:a16="http://schemas.microsoft.com/office/drawing/2014/main" val="3184416566"/>
                  </a:ext>
                </a:extLst>
              </a:tr>
              <a:tr h="370840">
                <a:tc>
                  <a:txBody>
                    <a:bodyPr/>
                    <a:lstStyle/>
                    <a:p>
                      <a:pPr algn="ctr"/>
                      <a:r>
                        <a:rPr lang="en-GB" dirty="0"/>
                        <a:t>1</a:t>
                      </a:r>
                    </a:p>
                  </a:txBody>
                  <a:tcPr/>
                </a:tc>
                <a:tc>
                  <a:txBody>
                    <a:bodyPr/>
                    <a:lstStyle/>
                    <a:p>
                      <a:pPr algn="ctr"/>
                      <a:r>
                        <a:rPr lang="en-GB" dirty="0"/>
                        <a:t>74 </a:t>
                      </a:r>
                    </a:p>
                  </a:txBody>
                  <a:tcPr/>
                </a:tc>
                <a:tc>
                  <a:txBody>
                    <a:bodyPr/>
                    <a:lstStyle/>
                    <a:p>
                      <a:pPr algn="ctr"/>
                      <a:r>
                        <a:rPr lang="en-GB" dirty="0"/>
                        <a:t>1</a:t>
                      </a:r>
                    </a:p>
                  </a:txBody>
                  <a:tcPr/>
                </a:tc>
                <a:tc>
                  <a:txBody>
                    <a:bodyPr/>
                    <a:lstStyle/>
                    <a:p>
                      <a:pPr algn="ctr"/>
                      <a:r>
                        <a:rPr lang="en-GB" dirty="0"/>
                        <a:t>11</a:t>
                      </a:r>
                    </a:p>
                  </a:txBody>
                  <a:tcPr/>
                </a:tc>
                <a:tc>
                  <a:txBody>
                    <a:bodyPr/>
                    <a:lstStyle/>
                    <a:p>
                      <a:pPr algn="ctr"/>
                      <a:r>
                        <a:rPr lang="en-GB" b="1" dirty="0"/>
                        <a:t>2.015</a:t>
                      </a:r>
                    </a:p>
                  </a:txBody>
                  <a:tcPr/>
                </a:tc>
                <a:extLst>
                  <a:ext uri="{0D108BD9-81ED-4DB2-BD59-A6C34878D82A}">
                    <a16:rowId xmlns:a16="http://schemas.microsoft.com/office/drawing/2014/main" val="1273937397"/>
                  </a:ext>
                </a:extLst>
              </a:tr>
              <a:tr h="370840">
                <a:tc>
                  <a:txBody>
                    <a:bodyPr/>
                    <a:lstStyle/>
                    <a:p>
                      <a:pPr algn="ctr"/>
                      <a:r>
                        <a:rPr lang="en-GB" dirty="0"/>
                        <a:t>2</a:t>
                      </a:r>
                    </a:p>
                  </a:txBody>
                  <a:tcPr/>
                </a:tc>
                <a:tc>
                  <a:txBody>
                    <a:bodyPr/>
                    <a:lstStyle/>
                    <a:p>
                      <a:pPr algn="ctr"/>
                      <a:r>
                        <a:rPr lang="en-GB" dirty="0"/>
                        <a:t>68</a:t>
                      </a:r>
                    </a:p>
                  </a:txBody>
                  <a:tcPr/>
                </a:tc>
                <a:tc>
                  <a:txBody>
                    <a:bodyPr/>
                    <a:lstStyle/>
                    <a:p>
                      <a:pPr algn="ctr"/>
                      <a:r>
                        <a:rPr lang="en-GB" dirty="0"/>
                        <a:t>1</a:t>
                      </a:r>
                    </a:p>
                  </a:txBody>
                  <a:tcPr/>
                </a:tc>
                <a:tc>
                  <a:txBody>
                    <a:bodyPr/>
                    <a:lstStyle/>
                    <a:p>
                      <a:pPr algn="ctr"/>
                      <a:r>
                        <a:rPr lang="en-GB" dirty="0"/>
                        <a:t>5</a:t>
                      </a:r>
                    </a:p>
                  </a:txBody>
                  <a:tcPr/>
                </a:tc>
                <a:tc>
                  <a:txBody>
                    <a:bodyPr/>
                    <a:lstStyle/>
                    <a:p>
                      <a:pPr algn="ctr"/>
                      <a:r>
                        <a:rPr lang="en-GB" b="1" dirty="0"/>
                        <a:t>1.819</a:t>
                      </a:r>
                    </a:p>
                  </a:txBody>
                  <a:tcPr/>
                </a:tc>
                <a:extLst>
                  <a:ext uri="{0D108BD9-81ED-4DB2-BD59-A6C34878D82A}">
                    <a16:rowId xmlns:a16="http://schemas.microsoft.com/office/drawing/2014/main" val="2956432041"/>
                  </a:ext>
                </a:extLst>
              </a:tr>
              <a:tr h="370840">
                <a:tc>
                  <a:txBody>
                    <a:bodyPr/>
                    <a:lstStyle/>
                    <a:p>
                      <a:pPr algn="ctr"/>
                      <a:r>
                        <a:rPr lang="en-GB" dirty="0"/>
                        <a:t>7</a:t>
                      </a:r>
                    </a:p>
                  </a:txBody>
                  <a:tcPr/>
                </a:tc>
                <a:tc>
                  <a:txBody>
                    <a:bodyPr/>
                    <a:lstStyle/>
                    <a:p>
                      <a:pPr algn="ctr"/>
                      <a:r>
                        <a:rPr lang="en-GB" dirty="0"/>
                        <a:t>61</a:t>
                      </a:r>
                    </a:p>
                  </a:txBody>
                  <a:tcPr/>
                </a:tc>
                <a:tc>
                  <a:txBody>
                    <a:bodyPr/>
                    <a:lstStyle/>
                    <a:p>
                      <a:pPr algn="ctr"/>
                      <a:r>
                        <a:rPr lang="en-GB" dirty="0"/>
                        <a:t>0</a:t>
                      </a:r>
                    </a:p>
                  </a:txBody>
                  <a:tcPr/>
                </a:tc>
                <a:tc>
                  <a:txBody>
                    <a:bodyPr/>
                    <a:lstStyle/>
                    <a:p>
                      <a:pPr algn="ctr"/>
                      <a:r>
                        <a:rPr lang="en-GB" dirty="0"/>
                        <a:t>-2</a:t>
                      </a:r>
                    </a:p>
                  </a:txBody>
                  <a:tcPr/>
                </a:tc>
                <a:tc>
                  <a:txBody>
                    <a:bodyPr/>
                    <a:lstStyle/>
                    <a:p>
                      <a:pPr algn="ctr"/>
                      <a:r>
                        <a:rPr lang="en-GB" b="1" dirty="0"/>
                        <a:t>1.615</a:t>
                      </a:r>
                    </a:p>
                  </a:txBody>
                  <a:tcPr/>
                </a:tc>
                <a:extLst>
                  <a:ext uri="{0D108BD9-81ED-4DB2-BD59-A6C34878D82A}">
                    <a16:rowId xmlns:a16="http://schemas.microsoft.com/office/drawing/2014/main" val="2296694993"/>
                  </a:ext>
                </a:extLst>
              </a:tr>
            </a:tbl>
          </a:graphicData>
        </a:graphic>
      </p:graphicFrame>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7931441-E034-E40E-DEDC-B8C6A4E60301}"/>
                  </a:ext>
                </a:extLst>
              </p:cNvPr>
              <p:cNvSpPr txBox="1"/>
              <p:nvPr/>
            </p:nvSpPr>
            <p:spPr>
              <a:xfrm>
                <a:off x="-324852" y="3895533"/>
                <a:ext cx="6120062" cy="39299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en-GB" b="1" i="1" smtClean="0">
                              <a:latin typeface="Cambria Math" panose="02040503050406030204" pitchFamily="18" charset="0"/>
                            </a:rPr>
                          </m:ctrlPr>
                        </m:sSupPr>
                        <m:e>
                          <m:r>
                            <a:rPr lang="en-GB" b="1" i="1">
                              <a:latin typeface="Cambria Math" panose="02040503050406030204" pitchFamily="18" charset="0"/>
                            </a:rPr>
                            <m:t>𝒆</m:t>
                          </m:r>
                        </m:e>
                        <m:sup>
                          <m:r>
                            <a:rPr lang="en-GB" b="1" i="1" smtClean="0">
                              <a:latin typeface="Cambria Math" panose="02040503050406030204" pitchFamily="18" charset="0"/>
                            </a:rPr>
                            <m:t>𝟎</m:t>
                          </m:r>
                          <m:r>
                            <a:rPr lang="en-GB" b="1" i="1" smtClean="0">
                              <a:latin typeface="Cambria Math" panose="02040503050406030204" pitchFamily="18" charset="0"/>
                            </a:rPr>
                            <m:t>.</m:t>
                          </m:r>
                          <m:r>
                            <a:rPr lang="en-GB" b="1" i="1" smtClean="0">
                              <a:latin typeface="Cambria Math" panose="02040503050406030204" pitchFamily="18" charset="0"/>
                            </a:rPr>
                            <m:t>𝟓𝟏</m:t>
                          </m:r>
                          <m:d>
                            <m:dPr>
                              <m:ctrlPr>
                                <a:rPr lang="en-GB" b="1" i="1">
                                  <a:latin typeface="Cambria Math" panose="02040503050406030204" pitchFamily="18" charset="0"/>
                                </a:rPr>
                              </m:ctrlPr>
                            </m:dPr>
                            <m:e>
                              <m:sSub>
                                <m:sSubPr>
                                  <m:ctrlPr>
                                    <a:rPr lang="en-GB" b="1" i="1">
                                      <a:latin typeface="Cambria Math" panose="02040503050406030204" pitchFamily="18" charset="0"/>
                                    </a:rPr>
                                  </m:ctrlPr>
                                </m:sSubPr>
                                <m:e>
                                  <m:r>
                                    <a:rPr lang="en-GB" b="1" i="1">
                                      <a:latin typeface="Cambria Math" panose="02040503050406030204" pitchFamily="18" charset="0"/>
                                    </a:rPr>
                                    <m:t>𝑴𝒂𝒍𝒆</m:t>
                                  </m:r>
                                </m:e>
                                <m:sub>
                                  <m:r>
                                    <a:rPr lang="en-GB" b="1" i="1">
                                      <a:latin typeface="Cambria Math" panose="02040503050406030204" pitchFamily="18" charset="0"/>
                                    </a:rPr>
                                    <m:t>𝒊</m:t>
                                  </m:r>
                                </m:sub>
                              </m:sSub>
                            </m:e>
                          </m:d>
                          <m:r>
                            <a:rPr lang="en-GB" b="1" i="1">
                              <a:latin typeface="Cambria Math" panose="02040503050406030204" pitchFamily="18" charset="0"/>
                            </a:rPr>
                            <m:t>+</m:t>
                          </m:r>
                          <m:r>
                            <a:rPr lang="en-GB" b="1" i="1" smtClean="0">
                              <a:latin typeface="Cambria Math" panose="02040503050406030204" pitchFamily="18" charset="0"/>
                            </a:rPr>
                            <m:t>𝟎</m:t>
                          </m:r>
                          <m:r>
                            <a:rPr lang="en-GB" b="1" i="1" smtClean="0">
                              <a:latin typeface="Cambria Math" panose="02040503050406030204" pitchFamily="18" charset="0"/>
                            </a:rPr>
                            <m:t>.</m:t>
                          </m:r>
                          <m:r>
                            <a:rPr lang="en-GB" b="1" i="1" smtClean="0">
                              <a:latin typeface="Cambria Math" panose="02040503050406030204" pitchFamily="18" charset="0"/>
                            </a:rPr>
                            <m:t>𝟎𝟐</m:t>
                          </m:r>
                          <m:d>
                            <m:dPr>
                              <m:ctrlPr>
                                <a:rPr lang="en-GB" b="1" i="1">
                                  <a:latin typeface="Cambria Math" panose="02040503050406030204" pitchFamily="18" charset="0"/>
                                </a:rPr>
                              </m:ctrlPr>
                            </m:dPr>
                            <m:e>
                              <m:sSub>
                                <m:sSubPr>
                                  <m:ctrlPr>
                                    <a:rPr lang="en-GB" b="1" i="1">
                                      <a:latin typeface="Cambria Math" panose="02040503050406030204" pitchFamily="18" charset="0"/>
                                    </a:rPr>
                                  </m:ctrlPr>
                                </m:sSubPr>
                                <m:e>
                                  <m:r>
                                    <a:rPr lang="en-GB" b="1" i="1">
                                      <a:latin typeface="Cambria Math" panose="02040503050406030204" pitchFamily="18" charset="0"/>
                                    </a:rPr>
                                    <m:t>𝑪𝒆𝒏𝒕</m:t>
                                  </m:r>
                                  <m:r>
                                    <a:rPr lang="en-GB" b="1" i="1">
                                      <a:latin typeface="Cambria Math" panose="02040503050406030204" pitchFamily="18" charset="0"/>
                                    </a:rPr>
                                    <m:t>.</m:t>
                                  </m:r>
                                  <m:r>
                                    <a:rPr lang="en-GB" b="1" i="1">
                                      <a:latin typeface="Cambria Math" panose="02040503050406030204" pitchFamily="18" charset="0"/>
                                    </a:rPr>
                                    <m:t>𝒂𝒈𝒆</m:t>
                                  </m:r>
                                </m:e>
                                <m:sub>
                                  <m:r>
                                    <a:rPr lang="en-GB" b="1" i="1">
                                      <a:latin typeface="Cambria Math" panose="02040503050406030204" pitchFamily="18" charset="0"/>
                                    </a:rPr>
                                    <m:t>𝒊</m:t>
                                  </m:r>
                                </m:sub>
                              </m:sSub>
                            </m:e>
                          </m:d>
                        </m:sup>
                      </m:sSup>
                    </m:oMath>
                  </m:oMathPara>
                </a14:m>
                <a:endParaRPr lang="en-GB" dirty="0"/>
              </a:p>
            </p:txBody>
          </p:sp>
        </mc:Choice>
        <mc:Fallback xmlns="">
          <p:sp>
            <p:nvSpPr>
              <p:cNvPr id="8" name="TextBox 7">
                <a:extLst>
                  <a:ext uri="{FF2B5EF4-FFF2-40B4-BE49-F238E27FC236}">
                    <a16:creationId xmlns:a16="http://schemas.microsoft.com/office/drawing/2014/main" id="{E7931441-E034-E40E-DEDC-B8C6A4E60301}"/>
                  </a:ext>
                </a:extLst>
              </p:cNvPr>
              <p:cNvSpPr txBox="1">
                <a:spLocks noRot="1" noChangeAspect="1" noMove="1" noResize="1" noEditPoints="1" noAdjustHandles="1" noChangeArrowheads="1" noChangeShapeType="1" noTextEdit="1"/>
              </p:cNvSpPr>
              <p:nvPr/>
            </p:nvSpPr>
            <p:spPr>
              <a:xfrm>
                <a:off x="-324852" y="3895533"/>
                <a:ext cx="6120062" cy="392993"/>
              </a:xfrm>
              <a:prstGeom prst="rect">
                <a:avLst/>
              </a:prstGeom>
              <a:blipFill>
                <a:blip r:embed="rId4"/>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70089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1991B-1D61-BB01-DDF6-01C1D7CF04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0D480-89F8-10AC-A159-A810F71838A0}"/>
              </a:ext>
            </a:extLst>
          </p:cNvPr>
          <p:cNvSpPr>
            <a:spLocks noGrp="1"/>
          </p:cNvSpPr>
          <p:nvPr>
            <p:ph type="title"/>
          </p:nvPr>
        </p:nvSpPr>
        <p:spPr>
          <a:xfrm>
            <a:off x="0" y="79216"/>
            <a:ext cx="12192000" cy="948691"/>
          </a:xfrm>
          <a:solidFill>
            <a:srgbClr val="C00000"/>
          </a:solidFill>
        </p:spPr>
        <p:txBody>
          <a:bodyPr/>
          <a:lstStyle/>
          <a:p>
            <a:r>
              <a:rPr lang="en-GB" dirty="0">
                <a:solidFill>
                  <a:schemeClr val="bg1"/>
                </a:solidFill>
              </a:rPr>
              <a:t>	Recovered baseline function</a:t>
            </a:r>
          </a:p>
        </p:txBody>
      </p:sp>
      <p:sp>
        <p:nvSpPr>
          <p:cNvPr id="5" name="TextBox 4">
            <a:extLst>
              <a:ext uri="{FF2B5EF4-FFF2-40B4-BE49-F238E27FC236}">
                <a16:creationId xmlns:a16="http://schemas.microsoft.com/office/drawing/2014/main" id="{205C13B4-64C0-34A6-F107-A5418494C908}"/>
              </a:ext>
            </a:extLst>
          </p:cNvPr>
          <p:cNvSpPr txBox="1"/>
          <p:nvPr/>
        </p:nvSpPr>
        <p:spPr>
          <a:xfrm>
            <a:off x="256673" y="1293452"/>
            <a:ext cx="11769072" cy="3416320"/>
          </a:xfrm>
          <a:prstGeom prst="rect">
            <a:avLst/>
          </a:prstGeom>
          <a:noFill/>
        </p:spPr>
        <p:txBody>
          <a:bodyPr wrap="square">
            <a:spAutoFit/>
          </a:bodyPr>
          <a:lstStyle/>
          <a:p>
            <a:pPr marL="285750" indent="-285750">
              <a:spcBef>
                <a:spcPts val="1200"/>
              </a:spcBef>
              <a:buFont typeface="Arial" panose="020B0604020202020204" pitchFamily="34" charset="0"/>
              <a:buChar char="•"/>
            </a:pPr>
            <a:r>
              <a:rPr lang="en-GB" sz="3600" b="1" dirty="0"/>
              <a:t>Based on risk scores:</a:t>
            </a:r>
            <a:endParaRPr lang="en-GB" sz="3600" dirty="0"/>
          </a:p>
          <a:p>
            <a:pPr marL="742950" lvl="1" indent="-285750">
              <a:spcBef>
                <a:spcPts val="1200"/>
              </a:spcBef>
              <a:buFont typeface="Arial" panose="020B0604020202020204" pitchFamily="34" charset="0"/>
              <a:buChar char="•"/>
            </a:pPr>
            <a:r>
              <a:rPr lang="en-GB" sz="2800" dirty="0"/>
              <a:t>Use total amount of remaining risk across intervals to compute baseline conditional probabilities.</a:t>
            </a:r>
          </a:p>
          <a:p>
            <a:pPr marL="742950" lvl="1" indent="-285750">
              <a:spcBef>
                <a:spcPts val="1200"/>
              </a:spcBef>
              <a:buFont typeface="Arial" panose="020B0604020202020204" pitchFamily="34" charset="0"/>
              <a:buChar char="•"/>
            </a:pPr>
            <a:r>
              <a:rPr lang="en-GB" sz="2800" dirty="0" err="1"/>
              <a:t>Kalbfleish</a:t>
            </a:r>
            <a:r>
              <a:rPr lang="en-GB" sz="2800" dirty="0"/>
              <a:t> &amp; Prentice method, AKA </a:t>
            </a:r>
            <a:r>
              <a:rPr lang="en-GB" sz="2800" i="1" dirty="0"/>
              <a:t>product-limit method</a:t>
            </a:r>
            <a:r>
              <a:rPr lang="en-GB" sz="2800" dirty="0"/>
              <a:t>.</a:t>
            </a:r>
          </a:p>
          <a:p>
            <a:pPr marL="1200150" lvl="2" indent="-285750">
              <a:spcBef>
                <a:spcPts val="1200"/>
              </a:spcBef>
              <a:buFont typeface="Arial" panose="020B0604020202020204" pitchFamily="34" charset="0"/>
              <a:buChar char="•"/>
            </a:pPr>
            <a:r>
              <a:rPr lang="en-GB" sz="2800" b="1" dirty="0"/>
              <a:t>Baseline function</a:t>
            </a:r>
            <a:r>
              <a:rPr lang="en-GB" sz="2800" dirty="0"/>
              <a:t>: values of predictors are all zero </a:t>
            </a:r>
            <a:r>
              <a:rPr lang="en-US" sz="2400" dirty="0"/>
              <a:t>.</a:t>
            </a:r>
          </a:p>
          <a:p>
            <a:pPr marL="1200150" lvl="2" indent="-285750">
              <a:spcBef>
                <a:spcPts val="1200"/>
              </a:spcBef>
              <a:buFont typeface="Arial" panose="020B0604020202020204" pitchFamily="34" charset="0"/>
              <a:buChar char="•"/>
            </a:pPr>
            <a:r>
              <a:rPr lang="en-US" sz="2800" b="1" dirty="0"/>
              <a:t>Average function</a:t>
            </a:r>
            <a:r>
              <a:rPr lang="en-US" sz="2800" dirty="0"/>
              <a:t>: values of predictors centered at sample means. </a:t>
            </a:r>
          </a:p>
        </p:txBody>
      </p:sp>
      <p:graphicFrame>
        <p:nvGraphicFramePr>
          <p:cNvPr id="3" name="Table 2">
            <a:extLst>
              <a:ext uri="{FF2B5EF4-FFF2-40B4-BE49-F238E27FC236}">
                <a16:creationId xmlns:a16="http://schemas.microsoft.com/office/drawing/2014/main" id="{BD9BE353-D57E-A5BD-C003-58B63550A767}"/>
              </a:ext>
            </a:extLst>
          </p:cNvPr>
          <p:cNvGraphicFramePr>
            <a:graphicFrameLocks noGrp="1"/>
          </p:cNvGraphicFramePr>
          <p:nvPr/>
        </p:nvGraphicFramePr>
        <p:xfrm>
          <a:off x="363133" y="4822868"/>
          <a:ext cx="11163849" cy="1752600"/>
        </p:xfrm>
        <a:graphic>
          <a:graphicData uri="http://schemas.openxmlformats.org/drawingml/2006/table">
            <a:tbl>
              <a:tblPr firstRow="1" bandRow="1">
                <a:tableStyleId>{5C22544A-7EE6-4342-B048-85BDC9FD1C3A}</a:tableStyleId>
              </a:tblPr>
              <a:tblGrid>
                <a:gridCol w="3793231">
                  <a:extLst>
                    <a:ext uri="{9D8B030D-6E8A-4147-A177-3AD203B41FA5}">
                      <a16:colId xmlns:a16="http://schemas.microsoft.com/office/drawing/2014/main" val="2412458465"/>
                    </a:ext>
                  </a:extLst>
                </a:gridCol>
                <a:gridCol w="1025236">
                  <a:extLst>
                    <a:ext uri="{9D8B030D-6E8A-4147-A177-3AD203B41FA5}">
                      <a16:colId xmlns:a16="http://schemas.microsoft.com/office/drawing/2014/main" val="2576173137"/>
                    </a:ext>
                  </a:extLst>
                </a:gridCol>
                <a:gridCol w="1879842">
                  <a:extLst>
                    <a:ext uri="{9D8B030D-6E8A-4147-A177-3AD203B41FA5}">
                      <a16:colId xmlns:a16="http://schemas.microsoft.com/office/drawing/2014/main" val="2691288769"/>
                    </a:ext>
                  </a:extLst>
                </a:gridCol>
                <a:gridCol w="2232770">
                  <a:extLst>
                    <a:ext uri="{9D8B030D-6E8A-4147-A177-3AD203B41FA5}">
                      <a16:colId xmlns:a16="http://schemas.microsoft.com/office/drawing/2014/main" val="1624545681"/>
                    </a:ext>
                  </a:extLst>
                </a:gridCol>
                <a:gridCol w="2232770">
                  <a:extLst>
                    <a:ext uri="{9D8B030D-6E8A-4147-A177-3AD203B41FA5}">
                      <a16:colId xmlns:a16="http://schemas.microsoft.com/office/drawing/2014/main" val="2382077059"/>
                    </a:ext>
                  </a:extLst>
                </a:gridCol>
              </a:tblGrid>
              <a:tr h="370840">
                <a:tc>
                  <a:txBody>
                    <a:bodyPr/>
                    <a:lstStyle/>
                    <a:p>
                      <a:endParaRPr lang="en-GB"/>
                    </a:p>
                  </a:txBody>
                  <a:tcPr/>
                </a:tc>
                <a:tc>
                  <a:txBody>
                    <a:bodyPr/>
                    <a:lstStyle/>
                    <a:p>
                      <a:pPr algn="ctr"/>
                      <a:r>
                        <a:rPr lang="en-GB" dirty="0"/>
                        <a:t>Coef.</a:t>
                      </a:r>
                    </a:p>
                  </a:txBody>
                  <a:tcPr/>
                </a:tc>
                <a:tc>
                  <a:txBody>
                    <a:bodyPr/>
                    <a:lstStyle/>
                    <a:p>
                      <a:pPr algn="ctr"/>
                      <a:r>
                        <a:rPr lang="en-GB" dirty="0"/>
                        <a:t>Exp(coef.)  </a:t>
                      </a:r>
                      <a:r>
                        <a:rPr lang="en-GB" i="1" dirty="0"/>
                        <a:t>or</a:t>
                      </a:r>
                      <a:r>
                        <a:rPr lang="en-GB" dirty="0"/>
                        <a:t> HR</a:t>
                      </a:r>
                    </a:p>
                  </a:txBody>
                  <a:tcPr/>
                </a:tc>
                <a:tc>
                  <a:txBody>
                    <a:bodyPr/>
                    <a:lstStyle/>
                    <a:p>
                      <a:pPr algn="ctr"/>
                      <a:r>
                        <a:rPr lang="en-GB" dirty="0"/>
                        <a:t>z</a:t>
                      </a:r>
                    </a:p>
                  </a:txBody>
                  <a:tcPr/>
                </a:tc>
                <a:tc>
                  <a:txBody>
                    <a:bodyPr/>
                    <a:lstStyle/>
                    <a:p>
                      <a:pPr algn="ctr"/>
                      <a:r>
                        <a:rPr lang="en-GB" dirty="0"/>
                        <a:t>p</a:t>
                      </a:r>
                    </a:p>
                  </a:txBody>
                  <a:tcPr/>
                </a:tc>
                <a:extLst>
                  <a:ext uri="{0D108BD9-81ED-4DB2-BD59-A6C34878D82A}">
                    <a16:rowId xmlns:a16="http://schemas.microsoft.com/office/drawing/2014/main" val="3184416566"/>
                  </a:ext>
                </a:extLst>
              </a:tr>
              <a:tr h="370840">
                <a:tc>
                  <a:txBody>
                    <a:bodyPr/>
                    <a:lstStyle/>
                    <a:p>
                      <a:r>
                        <a:rPr lang="en-GB" dirty="0"/>
                        <a:t>Male</a:t>
                      </a:r>
                    </a:p>
                  </a:txBody>
                  <a:tcPr/>
                </a:tc>
                <a:tc>
                  <a:txBody>
                    <a:bodyPr/>
                    <a:lstStyle/>
                    <a:p>
                      <a:pPr algn="ctr"/>
                      <a:r>
                        <a:rPr lang="en-GB" dirty="0"/>
                        <a:t>0.53</a:t>
                      </a:r>
                    </a:p>
                  </a:txBody>
                  <a:tcPr/>
                </a:tc>
                <a:tc>
                  <a:txBody>
                    <a:bodyPr/>
                    <a:lstStyle/>
                    <a:p>
                      <a:pPr algn="ctr"/>
                      <a:r>
                        <a:rPr lang="en-GB" dirty="0"/>
                        <a:t>1.70</a:t>
                      </a:r>
                    </a:p>
                  </a:txBody>
                  <a:tcPr/>
                </a:tc>
                <a:tc>
                  <a:txBody>
                    <a:bodyPr/>
                    <a:lstStyle/>
                    <a:p>
                      <a:pPr algn="ctr"/>
                      <a:r>
                        <a:rPr lang="en-GB" dirty="0"/>
                        <a:t>3.18</a:t>
                      </a:r>
                    </a:p>
                  </a:txBody>
                  <a:tcPr/>
                </a:tc>
                <a:tc>
                  <a:txBody>
                    <a:bodyPr/>
                    <a:lstStyle/>
                    <a:p>
                      <a:pPr algn="ctr"/>
                      <a:r>
                        <a:rPr lang="en-GB" dirty="0"/>
                        <a:t>.001</a:t>
                      </a:r>
                    </a:p>
                  </a:txBody>
                  <a:tcPr/>
                </a:tc>
                <a:extLst>
                  <a:ext uri="{0D108BD9-81ED-4DB2-BD59-A6C34878D82A}">
                    <a16:rowId xmlns:a16="http://schemas.microsoft.com/office/drawing/2014/main" val="1273937397"/>
                  </a:ext>
                </a:extLst>
              </a:tr>
              <a:tr h="370840">
                <a:tc>
                  <a:txBody>
                    <a:bodyPr/>
                    <a:lstStyle/>
                    <a:p>
                      <a:r>
                        <a:rPr lang="en-GB" dirty="0"/>
                        <a:t>Age (centred)</a:t>
                      </a:r>
                    </a:p>
                  </a:txBody>
                  <a:tcPr/>
                </a:tc>
                <a:tc>
                  <a:txBody>
                    <a:bodyPr/>
                    <a:lstStyle/>
                    <a:p>
                      <a:pPr algn="ctr"/>
                      <a:r>
                        <a:rPr lang="en-GB" dirty="0"/>
                        <a:t>0.01</a:t>
                      </a:r>
                    </a:p>
                  </a:txBody>
                  <a:tcPr/>
                </a:tc>
                <a:tc>
                  <a:txBody>
                    <a:bodyPr/>
                    <a:lstStyle/>
                    <a:p>
                      <a:pPr algn="ctr"/>
                      <a:r>
                        <a:rPr lang="en-GB" dirty="0"/>
                        <a:t>1.01</a:t>
                      </a:r>
                    </a:p>
                  </a:txBody>
                  <a:tcPr/>
                </a:tc>
                <a:tc>
                  <a:txBody>
                    <a:bodyPr/>
                    <a:lstStyle/>
                    <a:p>
                      <a:pPr algn="ctr"/>
                      <a:r>
                        <a:rPr lang="en-GB" dirty="0"/>
                        <a:t>1.25</a:t>
                      </a:r>
                    </a:p>
                  </a:txBody>
                  <a:tcPr/>
                </a:tc>
                <a:tc>
                  <a:txBody>
                    <a:bodyPr/>
                    <a:lstStyle/>
                    <a:p>
                      <a:pPr algn="ctr"/>
                      <a:r>
                        <a:rPr lang="en-GB" dirty="0"/>
                        <a:t>.211</a:t>
                      </a:r>
                    </a:p>
                  </a:txBody>
                  <a:tcPr/>
                </a:tc>
                <a:extLst>
                  <a:ext uri="{0D108BD9-81ED-4DB2-BD59-A6C34878D82A}">
                    <a16:rowId xmlns:a16="http://schemas.microsoft.com/office/drawing/2014/main" val="2956432041"/>
                  </a:ext>
                </a:extLst>
              </a:tr>
              <a:tr h="370840">
                <a:tc>
                  <a:txBody>
                    <a:bodyPr/>
                    <a:lstStyle/>
                    <a:p>
                      <a:r>
                        <a:rPr lang="en-GB" dirty="0" err="1"/>
                        <a:t>ECOG</a:t>
                      </a:r>
                      <a:r>
                        <a:rPr lang="en-GB" dirty="0"/>
                        <a:t> performance (dichotomised)</a:t>
                      </a:r>
                    </a:p>
                  </a:txBody>
                  <a:tcPr/>
                </a:tc>
                <a:tc>
                  <a:txBody>
                    <a:bodyPr/>
                    <a:lstStyle/>
                    <a:p>
                      <a:pPr algn="ctr"/>
                      <a:r>
                        <a:rPr lang="en-GB" dirty="0"/>
                        <a:t>0.64</a:t>
                      </a:r>
                    </a:p>
                  </a:txBody>
                  <a:tcPr/>
                </a:tc>
                <a:tc>
                  <a:txBody>
                    <a:bodyPr/>
                    <a:lstStyle/>
                    <a:p>
                      <a:pPr algn="ctr"/>
                      <a:r>
                        <a:rPr lang="en-GB" dirty="0"/>
                        <a:t>1.89</a:t>
                      </a:r>
                    </a:p>
                  </a:txBody>
                  <a:tcPr/>
                </a:tc>
                <a:tc>
                  <a:txBody>
                    <a:bodyPr/>
                    <a:lstStyle/>
                    <a:p>
                      <a:pPr algn="ctr"/>
                      <a:r>
                        <a:rPr lang="en-GB" dirty="0"/>
                        <a:t>3.57</a:t>
                      </a:r>
                    </a:p>
                  </a:txBody>
                  <a:tcPr/>
                </a:tc>
                <a:tc>
                  <a:txBody>
                    <a:bodyPr/>
                    <a:lstStyle/>
                    <a:p>
                      <a:pPr algn="ctr"/>
                      <a:r>
                        <a:rPr lang="en-GB" dirty="0"/>
                        <a:t>&lt;.001</a:t>
                      </a:r>
                    </a:p>
                  </a:txBody>
                  <a:tcPr/>
                </a:tc>
                <a:extLst>
                  <a:ext uri="{0D108BD9-81ED-4DB2-BD59-A6C34878D82A}">
                    <a16:rowId xmlns:a16="http://schemas.microsoft.com/office/drawing/2014/main" val="1725800784"/>
                  </a:ext>
                </a:extLst>
              </a:tr>
            </a:tbl>
          </a:graphicData>
        </a:graphic>
      </p:graphicFrame>
    </p:spTree>
    <p:extLst>
      <p:ext uri="{BB962C8B-B14F-4D97-AF65-F5344CB8AC3E}">
        <p14:creationId xmlns:p14="http://schemas.microsoft.com/office/powerpoint/2010/main" val="2683376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A850C-CE31-B6C3-F300-F9135DE0B1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A1BB1F-ED90-9719-02D1-9753CA462289}"/>
              </a:ext>
            </a:extLst>
          </p:cNvPr>
          <p:cNvSpPr>
            <a:spLocks noGrp="1"/>
          </p:cNvSpPr>
          <p:nvPr>
            <p:ph type="title"/>
          </p:nvPr>
        </p:nvSpPr>
        <p:spPr>
          <a:xfrm>
            <a:off x="0" y="79216"/>
            <a:ext cx="4425002" cy="1872676"/>
          </a:xfrm>
          <a:solidFill>
            <a:srgbClr val="C00000"/>
          </a:solidFill>
        </p:spPr>
        <p:txBody>
          <a:bodyPr/>
          <a:lstStyle/>
          <a:p>
            <a:r>
              <a:rPr lang="en-GB" dirty="0">
                <a:solidFill>
                  <a:schemeClr val="bg1"/>
                </a:solidFill>
              </a:rPr>
              <a:t>Recovered baseline function</a:t>
            </a:r>
          </a:p>
        </p:txBody>
      </p:sp>
      <p:sp>
        <p:nvSpPr>
          <p:cNvPr id="5" name="TextBox 4">
            <a:extLst>
              <a:ext uri="{FF2B5EF4-FFF2-40B4-BE49-F238E27FC236}">
                <a16:creationId xmlns:a16="http://schemas.microsoft.com/office/drawing/2014/main" id="{55AFBEE5-6B8E-D516-0063-EF3019BD52D3}"/>
              </a:ext>
            </a:extLst>
          </p:cNvPr>
          <p:cNvSpPr txBox="1"/>
          <p:nvPr/>
        </p:nvSpPr>
        <p:spPr>
          <a:xfrm>
            <a:off x="-728064" y="2335740"/>
            <a:ext cx="4889298" cy="4308872"/>
          </a:xfrm>
          <a:prstGeom prst="rect">
            <a:avLst/>
          </a:prstGeom>
          <a:noFill/>
        </p:spPr>
        <p:txBody>
          <a:bodyPr wrap="square">
            <a:spAutoFit/>
          </a:bodyPr>
          <a:lstStyle/>
          <a:p>
            <a:pPr lvl="2">
              <a:spcBef>
                <a:spcPts val="1200"/>
              </a:spcBef>
            </a:pPr>
            <a:r>
              <a:rPr lang="en-GB" sz="2800" b="1" dirty="0"/>
              <a:t>Baseline function</a:t>
            </a:r>
            <a:r>
              <a:rPr lang="en-GB" sz="2800" dirty="0"/>
              <a:t>:  </a:t>
            </a:r>
          </a:p>
          <a:p>
            <a:pPr lvl="2">
              <a:spcBef>
                <a:spcPts val="1200"/>
              </a:spcBef>
            </a:pPr>
            <a:r>
              <a:rPr lang="en-GB" sz="2800" dirty="0"/>
              <a:t>male=0; </a:t>
            </a:r>
          </a:p>
          <a:p>
            <a:pPr lvl="2">
              <a:spcBef>
                <a:spcPts val="1200"/>
              </a:spcBef>
            </a:pPr>
            <a:r>
              <a:rPr lang="en-GB" sz="2800" dirty="0" err="1"/>
              <a:t>ECOG</a:t>
            </a:r>
            <a:r>
              <a:rPr lang="en-GB" sz="2800" dirty="0"/>
              <a:t>=0; </a:t>
            </a:r>
          </a:p>
          <a:p>
            <a:pPr lvl="2">
              <a:spcBef>
                <a:spcPts val="1200"/>
              </a:spcBef>
            </a:pPr>
            <a:r>
              <a:rPr lang="en-GB" sz="2800" dirty="0"/>
              <a:t>(cent.)Age=0.</a:t>
            </a:r>
            <a:endParaRPr lang="en-US" sz="2400" dirty="0"/>
          </a:p>
          <a:p>
            <a:pPr lvl="2">
              <a:spcBef>
                <a:spcPts val="1200"/>
              </a:spcBef>
            </a:pPr>
            <a:r>
              <a:rPr lang="en-US" sz="2800" b="1" dirty="0"/>
              <a:t>Average function</a:t>
            </a:r>
            <a:r>
              <a:rPr lang="en-US" sz="2800" dirty="0"/>
              <a:t>: male=.605; </a:t>
            </a:r>
          </a:p>
          <a:p>
            <a:pPr lvl="2">
              <a:spcBef>
                <a:spcPts val="1200"/>
              </a:spcBef>
            </a:pPr>
            <a:r>
              <a:rPr lang="en-US" sz="2800" dirty="0" err="1"/>
              <a:t>ECOG</a:t>
            </a:r>
            <a:r>
              <a:rPr lang="en-US" sz="2800" dirty="0"/>
              <a:t>=.224; (cent.)Age=0.</a:t>
            </a:r>
          </a:p>
        </p:txBody>
      </p:sp>
      <p:sp>
        <p:nvSpPr>
          <p:cNvPr id="4" name="AutoShape 2">
            <a:extLst>
              <a:ext uri="{FF2B5EF4-FFF2-40B4-BE49-F238E27FC236}">
                <a16:creationId xmlns:a16="http://schemas.microsoft.com/office/drawing/2014/main" id="{47F04596-8AFE-FB21-EBFD-841EAFEA41C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a:extLst>
              <a:ext uri="{FF2B5EF4-FFF2-40B4-BE49-F238E27FC236}">
                <a16:creationId xmlns:a16="http://schemas.microsoft.com/office/drawing/2014/main" id="{A0E09FF4-084D-DB33-5F11-5DD3F9201832}"/>
              </a:ext>
            </a:extLst>
          </p:cNvPr>
          <p:cNvPicPr>
            <a:picLocks noChangeAspect="1"/>
          </p:cNvPicPr>
          <p:nvPr/>
        </p:nvPicPr>
        <p:blipFill>
          <a:blip r:embed="rId3"/>
          <a:stretch>
            <a:fillRect/>
          </a:stretch>
        </p:blipFill>
        <p:spPr>
          <a:xfrm>
            <a:off x="4425002" y="152400"/>
            <a:ext cx="7510325" cy="6626384"/>
          </a:xfrm>
          <a:prstGeom prst="rect">
            <a:avLst/>
          </a:prstGeom>
        </p:spPr>
      </p:pic>
    </p:spTree>
    <p:extLst>
      <p:ext uri="{BB962C8B-B14F-4D97-AF65-F5344CB8AC3E}">
        <p14:creationId xmlns:p14="http://schemas.microsoft.com/office/powerpoint/2010/main" val="1037988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NCRM">
      <a:dk1>
        <a:srgbClr val="545860"/>
      </a:dk1>
      <a:lt1>
        <a:srgbClr val="FFFFFF"/>
      </a:lt1>
      <a:dk2>
        <a:srgbClr val="545860"/>
      </a:dk2>
      <a:lt2>
        <a:srgbClr val="E7E6E6"/>
      </a:lt2>
      <a:accent1>
        <a:srgbClr val="5BC3F5"/>
      </a:accent1>
      <a:accent2>
        <a:srgbClr val="3A5CB7"/>
      </a:accent2>
      <a:accent3>
        <a:srgbClr val="FFB653"/>
      </a:accent3>
      <a:accent4>
        <a:srgbClr val="E56B59"/>
      </a:accent4>
      <a:accent5>
        <a:srgbClr val="545860"/>
      </a:accent5>
      <a:accent6>
        <a:srgbClr val="E7E6E6"/>
      </a:accent6>
      <a:hlink>
        <a:srgbClr val="3A5CB7"/>
      </a:hlink>
      <a:folHlink>
        <a:srgbClr val="E56B5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600451-2323-8640-8B92-977B474FAEB6}" vid="{1B9421E0-F233-9642-B89D-3A95E4A52F8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2852</Words>
  <Application>Microsoft Office PowerPoint</Application>
  <PresentationFormat>Widescreen</PresentationFormat>
  <Paragraphs>201</Paragraphs>
  <Slides>17</Slides>
  <Notes>17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Aptos</vt:lpstr>
      <vt:lpstr>Aptos Display</vt:lpstr>
      <vt:lpstr>Arial</vt:lpstr>
      <vt:lpstr>Calibri</vt:lpstr>
      <vt:lpstr>Cambria Math</vt:lpstr>
      <vt:lpstr>Wingdings</vt:lpstr>
      <vt:lpstr>Office Theme</vt:lpstr>
      <vt:lpstr>1_Office Theme</vt:lpstr>
      <vt:lpstr>Advanced Survival Analysis Part #3</vt:lpstr>
      <vt:lpstr> Outline: Cox Regression Model</vt:lpstr>
      <vt:lpstr> Recap</vt:lpstr>
      <vt:lpstr> Cox Regression Model: Semi-Parametric</vt:lpstr>
      <vt:lpstr> Cox Regression Model: Semi-Parametric</vt:lpstr>
      <vt:lpstr> Risk Scores</vt:lpstr>
      <vt:lpstr> Risk Scores: Example</vt:lpstr>
      <vt:lpstr> Recovered baseline function</vt:lpstr>
      <vt:lpstr>Recovered baseline function</vt:lpstr>
      <vt:lpstr>Prototypical individuals</vt:lpstr>
      <vt:lpstr>Prototypical individuals</vt:lpstr>
      <vt:lpstr> Cox Regression Model: Semi-parametric</vt:lpstr>
      <vt:lpstr> Cox Regression Model: Interactions with Time</vt:lpstr>
      <vt:lpstr> Cox Regression Model: Interactions with Time</vt:lpstr>
      <vt:lpstr> Cox Regression Model: Interactions with Time</vt:lpstr>
      <vt:lpstr>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Oliver Perra</dc:creator>
  <cp:lastModifiedBy>Gil Dekel</cp:lastModifiedBy>
  <cp:revision>52</cp:revision>
  <dcterms:created xsi:type="dcterms:W3CDTF">2024-12-11T09:03:02Z</dcterms:created>
  <dcterms:modified xsi:type="dcterms:W3CDTF">2025-10-13T09:01:51Z</dcterms:modified>
</cp:coreProperties>
</file>